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3" r:id="rId3"/>
    <p:sldId id="262" r:id="rId4"/>
    <p:sldId id="265" r:id="rId5"/>
    <p:sldId id="264" r:id="rId6"/>
    <p:sldId id="257" r:id="rId7"/>
    <p:sldId id="258" r:id="rId8"/>
    <p:sldId id="260" r:id="rId9"/>
    <p:sldId id="268" r:id="rId10"/>
    <p:sldId id="269" r:id="rId11"/>
    <p:sldId id="270" r:id="rId12"/>
    <p:sldId id="259" r:id="rId13"/>
    <p:sldId id="266" r:id="rId14"/>
    <p:sldId id="271" r:id="rId15"/>
    <p:sldId id="272" r:id="rId16"/>
    <p:sldId id="273" r:id="rId17"/>
    <p:sldId id="274" r:id="rId18"/>
    <p:sldId id="275" r:id="rId19"/>
    <p:sldId id="278" r:id="rId20"/>
    <p:sldId id="276" r:id="rId21"/>
    <p:sldId id="279" r:id="rId22"/>
    <p:sldId id="277" r:id="rId23"/>
    <p:sldId id="280" r:id="rId24"/>
    <p:sldId id="282" r:id="rId25"/>
    <p:sldId id="283" r:id="rId26"/>
    <p:sldId id="286" r:id="rId27"/>
    <p:sldId id="287" r:id="rId28"/>
    <p:sldId id="288" r:id="rId29"/>
    <p:sldId id="289" r:id="rId30"/>
    <p:sldId id="290" r:id="rId31"/>
    <p:sldId id="291" r:id="rId32"/>
    <p:sldId id="292" r:id="rId33"/>
    <p:sldId id="293" r:id="rId34"/>
    <p:sldId id="294" r:id="rId35"/>
    <p:sldId id="285"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p:scale>
          <a:sx n="90" d="100"/>
          <a:sy n="90" d="100"/>
        </p:scale>
        <p:origin x="-22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3C6BDA-C01E-4344-BD8D-1047495E6E5B}" type="datetimeFigureOut">
              <a:rPr lang="en-US" smtClean="0"/>
              <a:pPr/>
              <a:t>7/13/2013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27B0B2-2183-4F39-A000-706BEACB1A2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1.</a:t>
            </a:r>
            <a:r>
              <a:rPr lang="en-US" baseline="0" smtClean="0"/>
              <a:t> Memeriksa gerak hati</a:t>
            </a:r>
            <a:endParaRPr lang="en-US"/>
          </a:p>
        </p:txBody>
      </p:sp>
      <p:sp>
        <p:nvSpPr>
          <p:cNvPr id="4" name="Slide Number Placeholder 3"/>
          <p:cNvSpPr>
            <a:spLocks noGrp="1"/>
          </p:cNvSpPr>
          <p:nvPr>
            <p:ph type="sldNum" sz="quarter" idx="10"/>
          </p:nvPr>
        </p:nvSpPr>
        <p:spPr/>
        <p:txBody>
          <a:bodyPr/>
          <a:lstStyle/>
          <a:p>
            <a:fld id="{7127B0B2-2183-4F39-A000-706BEACB1A23}"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ECF387-0A44-41B4-AC26-09F1BA17698E}" type="datetimeFigureOut">
              <a:rPr lang="en-US" smtClean="0"/>
              <a:pPr/>
              <a:t>7/13/2013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CF387-0A44-41B4-AC26-09F1BA17698E}" type="datetimeFigureOut">
              <a:rPr lang="en-US" smtClean="0"/>
              <a:pPr/>
              <a:t>7/13/2013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CF387-0A44-41B4-AC26-09F1BA17698E}" type="datetimeFigureOut">
              <a:rPr lang="en-US" smtClean="0"/>
              <a:pPr/>
              <a:t>7/13/2013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CF387-0A44-41B4-AC26-09F1BA17698E}" type="datetimeFigureOut">
              <a:rPr lang="en-US" smtClean="0"/>
              <a:pPr/>
              <a:t>7/13/2013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ECF387-0A44-41B4-AC26-09F1BA17698E}" type="datetimeFigureOut">
              <a:rPr lang="en-US" smtClean="0"/>
              <a:pPr/>
              <a:t>7/13/2013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ECF387-0A44-41B4-AC26-09F1BA17698E}" type="datetimeFigureOut">
              <a:rPr lang="en-US" smtClean="0"/>
              <a:pPr/>
              <a:t>7/13/2013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ECF387-0A44-41B4-AC26-09F1BA17698E}" type="datetimeFigureOut">
              <a:rPr lang="en-US" smtClean="0"/>
              <a:pPr/>
              <a:t>7/13/2013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ECF387-0A44-41B4-AC26-09F1BA17698E}" type="datetimeFigureOut">
              <a:rPr lang="en-US" smtClean="0"/>
              <a:pPr/>
              <a:t>7/13/2013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ECF387-0A44-41B4-AC26-09F1BA17698E}" type="datetimeFigureOut">
              <a:rPr lang="en-US" smtClean="0"/>
              <a:pPr/>
              <a:t>7/13/2013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ECF387-0A44-41B4-AC26-09F1BA17698E}" type="datetimeFigureOut">
              <a:rPr lang="en-US" smtClean="0"/>
              <a:pPr/>
              <a:t>7/13/2013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ECF387-0A44-41B4-AC26-09F1BA17698E}" type="datetimeFigureOut">
              <a:rPr lang="en-US" smtClean="0"/>
              <a:pPr/>
              <a:t>7/13/2013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692217-3FB1-4A1C-A1D1-90170FB359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ECF387-0A44-41B4-AC26-09F1BA17698E}" type="datetimeFigureOut">
              <a:rPr lang="en-US" smtClean="0"/>
              <a:pPr/>
              <a:t>7/13/2013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692217-3FB1-4A1C-A1D1-90170FB3594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752601"/>
            <a:ext cx="9144000" cy="1847850"/>
          </a:xfrm>
        </p:spPr>
        <p:txBody>
          <a:bodyPr>
            <a:normAutofit fontScale="90000"/>
          </a:bodyPr>
          <a:lstStyle/>
          <a:p>
            <a:r>
              <a:rPr lang="en-US" smtClean="0"/>
              <a:t>Latihan Rohani &amp; Loka Karya</a:t>
            </a:r>
            <a:br>
              <a:rPr lang="en-US" smtClean="0"/>
            </a:br>
            <a:r>
              <a:rPr lang="en-US" smtClean="0"/>
              <a:t>Bruder-bruder CSA</a:t>
            </a:r>
            <a:br>
              <a:rPr lang="en-US" smtClean="0"/>
            </a:br>
            <a:r>
              <a:rPr lang="en-US" smtClean="0"/>
              <a:t>“Semangat Persaudaraan Kasih &amp; Damai”</a:t>
            </a:r>
            <a:endParaRPr lang="en-US"/>
          </a:p>
        </p:txBody>
      </p:sp>
      <p:sp>
        <p:nvSpPr>
          <p:cNvPr id="3" name="Subtitle 2"/>
          <p:cNvSpPr>
            <a:spLocks noGrp="1"/>
          </p:cNvSpPr>
          <p:nvPr>
            <p:ph type="subTitle" idx="1"/>
          </p:nvPr>
        </p:nvSpPr>
        <p:spPr/>
        <p:txBody>
          <a:bodyPr/>
          <a:lstStyle/>
          <a:p>
            <a:r>
              <a:rPr lang="en-US" smtClean="0">
                <a:solidFill>
                  <a:schemeClr val="tx1"/>
                </a:solidFill>
              </a:rPr>
              <a:t>RR Panti Semedi Klaten</a:t>
            </a:r>
          </a:p>
          <a:p>
            <a:r>
              <a:rPr lang="en-US" smtClean="0">
                <a:solidFill>
                  <a:schemeClr val="tx1"/>
                </a:solidFill>
              </a:rPr>
              <a:t>7-14 Juli 2013</a:t>
            </a:r>
            <a:endParaRPr lang="en-US">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Catatan Tambahan</a:t>
            </a:r>
            <a:endParaRPr lang="en-US"/>
          </a:p>
        </p:txBody>
      </p:sp>
      <p:sp>
        <p:nvSpPr>
          <p:cNvPr id="3" name="Content Placeholder 2"/>
          <p:cNvSpPr>
            <a:spLocks noGrp="1"/>
          </p:cNvSpPr>
          <p:nvPr>
            <p:ph idx="1"/>
          </p:nvPr>
        </p:nvSpPr>
        <p:spPr/>
        <p:txBody>
          <a:bodyPr/>
          <a:lstStyle/>
          <a:p>
            <a:r>
              <a:rPr lang="en-US" smtClean="0"/>
              <a:t>Penghargaan: Menjaga suasana, penyediaan musik</a:t>
            </a:r>
          </a:p>
          <a:p>
            <a:r>
              <a:rPr lang="en-US" smtClean="0"/>
              <a:t>Penjernihan: Akhir kegiatan 13 atau 14 Juli 2013</a:t>
            </a:r>
          </a:p>
          <a:p>
            <a:r>
              <a:rPr lang="en-US" smtClean="0"/>
              <a:t>Kekuatan imajinasi: fakta (masa kini dan lalu) dan kemungkinan. Imaginasi untuk berlatihan rohani</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Catatan Tambahan</a:t>
            </a:r>
            <a:endParaRPr lang="en-US"/>
          </a:p>
        </p:txBody>
      </p:sp>
      <p:sp>
        <p:nvSpPr>
          <p:cNvPr id="3" name="Content Placeholder 2"/>
          <p:cNvSpPr>
            <a:spLocks noGrp="1"/>
          </p:cNvSpPr>
          <p:nvPr>
            <p:ph idx="1"/>
          </p:nvPr>
        </p:nvSpPr>
        <p:spPr>
          <a:xfrm>
            <a:off x="457200" y="1371600"/>
            <a:ext cx="8229600" cy="5257800"/>
          </a:xfrm>
        </p:spPr>
        <p:txBody>
          <a:bodyPr>
            <a:normAutofit fontScale="92500" lnSpcReduction="20000"/>
          </a:bodyPr>
          <a:lstStyle/>
          <a:p>
            <a:pPr>
              <a:buNone/>
            </a:pPr>
            <a:r>
              <a:rPr lang="en-US" smtClean="0"/>
              <a:t>Langkah-langkah latihan (60’):</a:t>
            </a:r>
          </a:p>
          <a:p>
            <a:r>
              <a:rPr lang="en-US" smtClean="0"/>
              <a:t>Memusatkan perhatian/meluruskan niat: kemuliaan Allah dan rahmat permohonan</a:t>
            </a:r>
          </a:p>
          <a:p>
            <a:r>
              <a:rPr lang="en-US" smtClean="0"/>
              <a:t>Gambaran tempat (imaginasi penting)</a:t>
            </a:r>
          </a:p>
          <a:p>
            <a:r>
              <a:rPr lang="en-US" smtClean="0"/>
              <a:t>Pokok-pokok: tema, pribadi</a:t>
            </a:r>
          </a:p>
          <a:p>
            <a:r>
              <a:rPr lang="en-US" smtClean="0"/>
              <a:t>Percakapan: Tritunggal, Maria, Rasul</a:t>
            </a:r>
          </a:p>
          <a:p>
            <a:r>
              <a:rPr lang="en-US" smtClean="0"/>
              <a:t>Doa Gereja: Bapa Kami, Salam Maria, Kemuliaan, Jiwa Kristus, Alat Pembawa Damai</a:t>
            </a:r>
          </a:p>
          <a:p>
            <a:pPr>
              <a:buNone/>
            </a:pPr>
            <a:r>
              <a:rPr lang="en-US" smtClean="0"/>
              <a:t>Refleksi atas latihan (15’): lancar, macet, konsolasi, desolasi</a:t>
            </a:r>
          </a:p>
          <a:p>
            <a:pPr>
              <a:buNone/>
            </a:pPr>
            <a:r>
              <a:rPr lang="en-US" smtClean="0"/>
              <a:t>Waktu Antarlatihan: Terbuka pada buah-buah latihan.</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Hari Kedua Triduum</a:t>
            </a:r>
            <a:endParaRPr lang="en-US"/>
          </a:p>
        </p:txBody>
      </p:sp>
      <p:sp>
        <p:nvSpPr>
          <p:cNvPr id="3" name="Content Placeholder 2"/>
          <p:cNvSpPr>
            <a:spLocks noGrp="1"/>
          </p:cNvSpPr>
          <p:nvPr>
            <p:ph idx="1"/>
          </p:nvPr>
        </p:nvSpPr>
        <p:spPr/>
        <p:txBody>
          <a:bodyPr>
            <a:normAutofit fontScale="85000" lnSpcReduction="20000"/>
          </a:bodyPr>
          <a:lstStyle/>
          <a:p>
            <a:r>
              <a:rPr lang="en-US"/>
              <a:t>Hidup adalah berbagi pengutusan Yesus Kristus</a:t>
            </a:r>
          </a:p>
          <a:p>
            <a:r>
              <a:rPr lang="en-US"/>
              <a:t>Rahmat yang kumohon: Mohon agar aku mengenal dan mencintai Kristus secara lebih mesra</a:t>
            </a:r>
          </a:p>
          <a:p>
            <a:pPr>
              <a:buNone/>
            </a:pPr>
            <a:r>
              <a:rPr lang="en-US"/>
              <a:t> </a:t>
            </a:r>
          </a:p>
          <a:p>
            <a:r>
              <a:rPr lang="en-US"/>
              <a:t>Acuan Kitab Suci:</a:t>
            </a:r>
          </a:p>
          <a:p>
            <a:pPr>
              <a:buNone/>
            </a:pPr>
            <a:r>
              <a:rPr lang="en-US" smtClean="0"/>
              <a:t>1. Doa </a:t>
            </a:r>
            <a:r>
              <a:rPr lang="en-US"/>
              <a:t>Bapa Kami: Lk 11:1-4 (11:1-13).</a:t>
            </a:r>
          </a:p>
          <a:p>
            <a:pPr>
              <a:buNone/>
            </a:pPr>
            <a:r>
              <a:rPr lang="en-US" smtClean="0"/>
              <a:t>2. Ucapan </a:t>
            </a:r>
            <a:r>
              <a:rPr lang="en-US"/>
              <a:t>Bahagia dan Peringatan: Lk 6:20-26</a:t>
            </a:r>
          </a:p>
          <a:p>
            <a:pPr>
              <a:buNone/>
            </a:pPr>
            <a:r>
              <a:rPr lang="en-US" smtClean="0"/>
              <a:t>3. Proklamasi </a:t>
            </a:r>
            <a:r>
              <a:rPr lang="en-US"/>
              <a:t>Kabar Gembira: Lk 4:16-22</a:t>
            </a:r>
          </a:p>
          <a:p>
            <a:pPr>
              <a:buNone/>
            </a:pPr>
            <a:r>
              <a:rPr lang="en-US" smtClean="0"/>
              <a:t>4. Komunitas </a:t>
            </a:r>
            <a:r>
              <a:rPr lang="en-US"/>
              <a:t>(Yesus memberi makan) 5000 orang: Lk 9:10-17</a:t>
            </a:r>
          </a:p>
          <a:p>
            <a:r>
              <a:rPr lang="en-US"/>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Hari Kedua Triduum</a:t>
            </a:r>
            <a:endParaRPr lang="en-US"/>
          </a:p>
        </p:txBody>
      </p:sp>
      <p:sp>
        <p:nvSpPr>
          <p:cNvPr id="3" name="Content Placeholder 2"/>
          <p:cNvSpPr>
            <a:spLocks noGrp="1"/>
          </p:cNvSpPr>
          <p:nvPr>
            <p:ph idx="1"/>
          </p:nvPr>
        </p:nvSpPr>
        <p:spPr/>
        <p:txBody>
          <a:bodyPr>
            <a:normAutofit fontScale="92500" lnSpcReduction="20000"/>
          </a:bodyPr>
          <a:lstStyle/>
          <a:p>
            <a:r>
              <a:rPr lang="en-US" smtClean="0"/>
              <a:t>Percakapan Persaudaraan: Sejarah rahmat dalam hidup panggilanku (setelah bergabung dengan CSA): rahmat yang kusyukuri dan rahmat yang masih perlu kutanggapi/kuolah.</a:t>
            </a:r>
          </a:p>
          <a:p>
            <a:pPr>
              <a:buNone/>
            </a:pPr>
            <a:r>
              <a:rPr lang="en-US" smtClean="0"/>
              <a:t> </a:t>
            </a:r>
          </a:p>
          <a:p>
            <a:r>
              <a:rPr lang="en-US" smtClean="0"/>
              <a:t>Catatan:</a:t>
            </a:r>
          </a:p>
          <a:p>
            <a:r>
              <a:rPr lang="en-US" smtClean="0"/>
              <a:t>Menjadi alter Christi: mempunyai sikap Kristus (</a:t>
            </a:r>
            <a:r>
              <a:rPr lang="en-US" i="1" smtClean="0"/>
              <a:t>sensus Christi</a:t>
            </a:r>
            <a:r>
              <a:rPr lang="en-US" smtClean="0"/>
              <a:t>)</a:t>
            </a:r>
          </a:p>
          <a:p>
            <a:r>
              <a:rPr lang="en-US" smtClean="0"/>
              <a:t>Jati diri yang terbangun oleh Konstitusi dan turunannya</a:t>
            </a:r>
          </a:p>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Hari Ketiga Triduum</a:t>
            </a:r>
            <a:endParaRPr lang="en-US"/>
          </a:p>
        </p:txBody>
      </p:sp>
      <p:sp>
        <p:nvSpPr>
          <p:cNvPr id="3" name="Content Placeholder 2"/>
          <p:cNvSpPr>
            <a:spLocks noGrp="1"/>
          </p:cNvSpPr>
          <p:nvPr>
            <p:ph idx="1"/>
          </p:nvPr>
        </p:nvSpPr>
        <p:spPr>
          <a:xfrm>
            <a:off x="457200" y="1600200"/>
            <a:ext cx="8229600" cy="4953000"/>
          </a:xfrm>
        </p:spPr>
        <p:txBody>
          <a:bodyPr>
            <a:normAutofit fontScale="85000" lnSpcReduction="20000"/>
          </a:bodyPr>
          <a:lstStyle/>
          <a:p>
            <a:r>
              <a:rPr lang="en-US" smtClean="0"/>
              <a:t>Hidup adalah kemesraan kreatif dengan Kristus.</a:t>
            </a:r>
          </a:p>
          <a:p>
            <a:r>
              <a:rPr lang="en-US" smtClean="0"/>
              <a:t>Rahmat yang kumohon: Mohon agar mengalami kekuatan hidup, persaudaraan dan pelayanan dalam penderitaan, wafat, dan kebangkitan-Nya.</a:t>
            </a:r>
          </a:p>
          <a:p>
            <a:pPr>
              <a:buNone/>
            </a:pPr>
            <a:r>
              <a:rPr lang="en-US" smtClean="0"/>
              <a:t> </a:t>
            </a:r>
          </a:p>
          <a:p>
            <a:r>
              <a:rPr lang="en-US" smtClean="0"/>
              <a:t>Acuan Kitab Suci:</a:t>
            </a:r>
          </a:p>
          <a:p>
            <a:pPr>
              <a:buNone/>
            </a:pPr>
            <a:r>
              <a:rPr lang="en-US" smtClean="0"/>
              <a:t>1. Perjamuan Malam: Lk  22:14-23</a:t>
            </a:r>
          </a:p>
          <a:p>
            <a:pPr>
              <a:buNone/>
            </a:pPr>
            <a:r>
              <a:rPr lang="en-US" smtClean="0"/>
              <a:t>2. Yesus disalibkan: Lk 23:33-43</a:t>
            </a:r>
          </a:p>
          <a:p>
            <a:pPr>
              <a:buNone/>
            </a:pPr>
            <a:r>
              <a:rPr lang="en-US" smtClean="0"/>
              <a:t>3. Yesus mati: Lk 23: 44-49</a:t>
            </a:r>
          </a:p>
          <a:p>
            <a:pPr>
              <a:buNone/>
            </a:pPr>
            <a:r>
              <a:rPr lang="en-US" smtClean="0"/>
              <a:t>4. Kebangkitan Yesus: Lk 23:56b-24:12</a:t>
            </a:r>
          </a:p>
          <a:p>
            <a:pPr>
              <a:buNone/>
            </a:pPr>
            <a:r>
              <a:rPr lang="en-US" smtClean="0"/>
              <a:t>5. Yesus menampakkan diri di jalan ke Emmaus: Lk 24:13-33</a:t>
            </a:r>
          </a:p>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Hari Ketiga Triduum</a:t>
            </a:r>
            <a:endParaRPr lang="en-US"/>
          </a:p>
        </p:txBody>
      </p:sp>
      <p:sp>
        <p:nvSpPr>
          <p:cNvPr id="3" name="Content Placeholder 2"/>
          <p:cNvSpPr>
            <a:spLocks noGrp="1"/>
          </p:cNvSpPr>
          <p:nvPr>
            <p:ph idx="1"/>
          </p:nvPr>
        </p:nvSpPr>
        <p:spPr/>
        <p:txBody>
          <a:bodyPr>
            <a:normAutofit lnSpcReduction="10000"/>
          </a:bodyPr>
          <a:lstStyle/>
          <a:p>
            <a:r>
              <a:rPr lang="en-US" smtClean="0"/>
              <a:t>Percakapan Persaudaraan: Bagaimana sebagai religius aku mengembangkan keutamaan (kebaikan iman) yang dikehendaki Tuhan bagiku?</a:t>
            </a:r>
          </a:p>
          <a:p>
            <a:endParaRPr lang="en-US" smtClean="0"/>
          </a:p>
          <a:p>
            <a:r>
              <a:rPr lang="en-US" smtClean="0"/>
              <a:t>Penderitaan &amp; Wafat Tuhan: Masuk &amp; keluar dg tenang, tanpa kelekatan.</a:t>
            </a:r>
          </a:p>
          <a:p>
            <a:r>
              <a:rPr lang="en-US" smtClean="0"/>
              <a:t>Mohon rasa yang sesuai (duka, sesal, gembira, semangat)</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Pasca Triduum</a:t>
            </a:r>
            <a:endParaRPr lang="en-US"/>
          </a:p>
        </p:txBody>
      </p:sp>
      <p:sp>
        <p:nvSpPr>
          <p:cNvPr id="3" name="Content Placeholder 2"/>
          <p:cNvSpPr>
            <a:spLocks noGrp="1"/>
          </p:cNvSpPr>
          <p:nvPr>
            <p:ph idx="1"/>
          </p:nvPr>
        </p:nvSpPr>
        <p:spPr/>
        <p:txBody>
          <a:bodyPr>
            <a:normAutofit fontScale="92500"/>
          </a:bodyPr>
          <a:lstStyle/>
          <a:p>
            <a:r>
              <a:rPr lang="en-US" smtClean="0"/>
              <a:t>Latihan Rohani: Latihan yang perlu dilakukan (laku); Rohani berkaitan dengan Roh (Allah), hubungan kita dengan Allah. Dengan latihan/laku, kita membuat kebiasaan. Latihan rohani membentuk kita.</a:t>
            </a:r>
          </a:p>
          <a:p>
            <a:r>
              <a:rPr lang="en-US" smtClean="0"/>
              <a:t>Latihan rohani praktis: eksamen atas gerak batin penghiburan, kesepian, keinginan (kerinduan, hasrat dan kehendak) dan keputusan.</a:t>
            </a:r>
          </a:p>
          <a:p>
            <a:r>
              <a:rPr lang="en-US" smtClean="0"/>
              <a:t>Percakapan rohani dengan sahabat (rohani) </a:t>
            </a:r>
          </a:p>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Persaudaraan Kasih dan Damai</a:t>
            </a:r>
            <a:endParaRPr lang="en-US"/>
          </a:p>
        </p:txBody>
      </p:sp>
      <p:sp>
        <p:nvSpPr>
          <p:cNvPr id="3" name="Content Placeholder 2"/>
          <p:cNvSpPr>
            <a:spLocks noGrp="1"/>
          </p:cNvSpPr>
          <p:nvPr>
            <p:ph idx="1"/>
          </p:nvPr>
        </p:nvSpPr>
        <p:spPr/>
        <p:txBody>
          <a:bodyPr>
            <a:normAutofit fontScale="92500"/>
          </a:bodyPr>
          <a:lstStyle/>
          <a:p>
            <a:r>
              <a:rPr lang="en-US" smtClean="0"/>
              <a:t>Persaudaraan karena sama-sama anak Bapa (doa Bapa Kami) dan karena lahir dari spiritualitas/kharisma yang sama.</a:t>
            </a:r>
          </a:p>
          <a:p>
            <a:r>
              <a:rPr lang="en-US" smtClean="0"/>
              <a:t>Acuan spiritualitas: Santo pelindung sd konstitusi/pedoman.</a:t>
            </a:r>
          </a:p>
          <a:p>
            <a:r>
              <a:rPr lang="en-US" smtClean="0"/>
              <a:t>Pelindung: Berjalan bersama Luigi. Mengenali apa yang terjadi (peristiwa), apa yang terbentuk (kebiasaan: pikiran, perkataan dan perbuatan), apa yang terendapkan (keinginan/desire).</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Berjalan bersama Luigi</a:t>
            </a:r>
            <a:endParaRPr lang="en-US"/>
          </a:p>
        </p:txBody>
      </p:sp>
      <p:sp>
        <p:nvSpPr>
          <p:cNvPr id="3" name="Content Placeholder 2"/>
          <p:cNvSpPr>
            <a:spLocks noGrp="1"/>
          </p:cNvSpPr>
          <p:nvPr>
            <p:ph idx="1"/>
          </p:nvPr>
        </p:nvSpPr>
        <p:spPr/>
        <p:txBody>
          <a:bodyPr>
            <a:normAutofit lnSpcReduction="10000"/>
          </a:bodyPr>
          <a:lstStyle/>
          <a:p>
            <a:r>
              <a:rPr lang="en-US" smtClean="0"/>
              <a:t>Apa yang terjadi padaku (peristiwa2 hidup)?</a:t>
            </a:r>
          </a:p>
          <a:p>
            <a:r>
              <a:rPr lang="en-US" smtClean="0"/>
              <a:t>Apa yang terbentuk padaku (kebiasaan2ku)?</a:t>
            </a:r>
          </a:p>
          <a:p>
            <a:r>
              <a:rPr lang="en-US" smtClean="0"/>
              <a:t>Apa yang terendapkan dalam hidupku (keinginan2ku)?</a:t>
            </a:r>
          </a:p>
          <a:p>
            <a:r>
              <a:rPr lang="en-US" u="sng" smtClean="0"/>
              <a:t>Tuhan membentuk Luigi dan aku</a:t>
            </a:r>
            <a:r>
              <a:rPr lang="en-US" smtClean="0"/>
              <a:t> lewat peristiwa, kebiasaan dan keinginan.</a:t>
            </a:r>
          </a:p>
          <a:p>
            <a:r>
              <a:rPr lang="en-US" smtClean="0"/>
              <a:t>Percakapan persaudaraan dalam kelompok maksimum 6 orang pk 1130-1230 dan pk 17-18. </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Persaudaraan Kasih dan Damai</a:t>
            </a:r>
            <a:endParaRPr lang="en-US"/>
          </a:p>
        </p:txBody>
      </p:sp>
      <p:sp>
        <p:nvSpPr>
          <p:cNvPr id="3" name="Content Placeholder 2"/>
          <p:cNvSpPr>
            <a:spLocks noGrp="1"/>
          </p:cNvSpPr>
          <p:nvPr>
            <p:ph idx="1"/>
          </p:nvPr>
        </p:nvSpPr>
        <p:spPr/>
        <p:txBody>
          <a:bodyPr/>
          <a:lstStyle/>
          <a:p>
            <a:r>
              <a:rPr lang="en-US" smtClean="0"/>
              <a:t>Persaudaraan kasih dan damai CSA termasuk dalam persaudaraan religius</a:t>
            </a:r>
          </a:p>
          <a:p>
            <a:r>
              <a:rPr lang="en-US" smtClean="0"/>
              <a:t>Bukan sembarang fraternitas (universitas)</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Rahmat Permohonan</a:t>
            </a:r>
            <a:endParaRPr lang="en-US"/>
          </a:p>
        </p:txBody>
      </p:sp>
      <p:sp>
        <p:nvSpPr>
          <p:cNvPr id="3" name="Content Placeholder 2"/>
          <p:cNvSpPr>
            <a:spLocks noGrp="1"/>
          </p:cNvSpPr>
          <p:nvPr>
            <p:ph idx="1"/>
          </p:nvPr>
        </p:nvSpPr>
        <p:spPr/>
        <p:txBody>
          <a:bodyPr/>
          <a:lstStyle/>
          <a:p>
            <a:r>
              <a:rPr lang="en-US" smtClean="0"/>
              <a:t>Semakin lepas bebas dan semakin mampu menata hidup persaudaraan kasih dan damai.</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Persaudaraan Religius</a:t>
            </a:r>
            <a:endParaRPr lang="en-US"/>
          </a:p>
        </p:txBody>
      </p:sp>
      <p:sp>
        <p:nvSpPr>
          <p:cNvPr id="3" name="Content Placeholder 2"/>
          <p:cNvSpPr>
            <a:spLocks noGrp="1"/>
          </p:cNvSpPr>
          <p:nvPr>
            <p:ph idx="1"/>
          </p:nvPr>
        </p:nvSpPr>
        <p:spPr/>
        <p:txBody>
          <a:bodyPr/>
          <a:lstStyle/>
          <a:p>
            <a:pPr>
              <a:buNone/>
            </a:pPr>
            <a:r>
              <a:rPr lang="en-US" smtClean="0"/>
              <a:t>1. Persaudaraan yang mengalami kasih Allah yang kreatif</a:t>
            </a:r>
          </a:p>
          <a:p>
            <a:pPr>
              <a:buNone/>
            </a:pPr>
            <a:r>
              <a:rPr lang="en-US" smtClean="0"/>
              <a:t>2. Persaudaraan yang beriman akan Allah yang mengasih</a:t>
            </a:r>
          </a:p>
          <a:p>
            <a:pPr>
              <a:buNone/>
            </a:pPr>
            <a:r>
              <a:rPr lang="en-US" smtClean="0"/>
              <a:t>3. Persaudaraan yang mewujudkan kasih antarsaudara</a:t>
            </a:r>
          </a:p>
          <a:p>
            <a:pPr>
              <a:buNone/>
            </a:pPr>
            <a:r>
              <a:rPr lang="en-US" smtClean="0"/>
              <a:t>3. Persaudaraan yang mewujudkan kasih pada lingkungan hidup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Persaudaraan Religius</a:t>
            </a:r>
            <a:endParaRPr lang="en-US"/>
          </a:p>
        </p:txBody>
      </p:sp>
      <p:sp>
        <p:nvSpPr>
          <p:cNvPr id="3" name="Content Placeholder 2"/>
          <p:cNvSpPr>
            <a:spLocks noGrp="1"/>
          </p:cNvSpPr>
          <p:nvPr>
            <p:ph idx="1"/>
          </p:nvPr>
        </p:nvSpPr>
        <p:spPr/>
        <p:txBody>
          <a:bodyPr>
            <a:normAutofit fontScale="92500"/>
          </a:bodyPr>
          <a:lstStyle/>
          <a:p>
            <a:pPr>
              <a:buNone/>
            </a:pPr>
            <a:r>
              <a:rPr lang="en-US" smtClean="0"/>
              <a:t>1. Bagaimana persaudaraan mengalami kasih Allah?</a:t>
            </a:r>
          </a:p>
          <a:p>
            <a:pPr>
              <a:buNone/>
            </a:pPr>
            <a:r>
              <a:rPr lang="en-US" smtClean="0"/>
              <a:t>2. Bagaimana persaudaraan menanggapi kasih Allah kepada Allah?</a:t>
            </a:r>
          </a:p>
          <a:p>
            <a:pPr>
              <a:buNone/>
            </a:pPr>
            <a:r>
              <a:rPr lang="en-US" smtClean="0"/>
              <a:t>3. Bagaimana persaudaraan mewujudkan kasih Allah dalam hubungan antarsaudara?</a:t>
            </a:r>
          </a:p>
          <a:p>
            <a:pPr>
              <a:buNone/>
            </a:pPr>
            <a:r>
              <a:rPr lang="en-US" smtClean="0"/>
              <a:t>4. Bagaimana persaudaraan mewujudkan kasih Allah dalam kepedulian pada lingkungan hidup?</a:t>
            </a:r>
          </a:p>
          <a:p>
            <a:pPr>
              <a:buNone/>
            </a:pPr>
            <a:r>
              <a:rPr lang="en-US" smtClean="0"/>
              <a:t>(Adakah keinginan kita yang sesuai?)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Persaudaraan Kasih &amp; Damai</a:t>
            </a:r>
            <a:endParaRPr lang="en-US"/>
          </a:p>
        </p:txBody>
      </p:sp>
      <p:graphicFrame>
        <p:nvGraphicFramePr>
          <p:cNvPr id="4" name="Content Placeholder 3"/>
          <p:cNvGraphicFramePr>
            <a:graphicFrameLocks noGrp="1"/>
          </p:cNvGraphicFramePr>
          <p:nvPr>
            <p:ph idx="1"/>
          </p:nvPr>
        </p:nvGraphicFramePr>
        <p:xfrm>
          <a:off x="457200" y="1600200"/>
          <a:ext cx="8229600" cy="5034280"/>
        </p:xfrm>
        <a:graphic>
          <a:graphicData uri="http://schemas.openxmlformats.org/drawingml/2006/table">
            <a:tbl>
              <a:tblPr firstRow="1" bandRow="1">
                <a:tableStyleId>{5C22544A-7EE6-4342-B048-85BDC9FD1C3A}</a:tableStyleId>
              </a:tblPr>
              <a:tblGrid>
                <a:gridCol w="1447800"/>
                <a:gridCol w="1066800"/>
                <a:gridCol w="1600200"/>
                <a:gridCol w="1676400"/>
                <a:gridCol w="1295400"/>
                <a:gridCol w="1143000"/>
              </a:tblGrid>
              <a:tr h="370840">
                <a:tc>
                  <a:txBody>
                    <a:bodyPr/>
                    <a:lstStyle/>
                    <a:p>
                      <a:endParaRPr lang="en-US" sz="1600"/>
                    </a:p>
                  </a:txBody>
                  <a:tcPr/>
                </a:tc>
                <a:tc>
                  <a:txBody>
                    <a:bodyPr/>
                    <a:lstStyle/>
                    <a:p>
                      <a:r>
                        <a:rPr lang="en-US" sz="1600" smtClean="0"/>
                        <a:t>Keinginan</a:t>
                      </a:r>
                      <a:endParaRPr lang="en-US" sz="1600"/>
                    </a:p>
                  </a:txBody>
                  <a:tcPr/>
                </a:tc>
                <a:tc>
                  <a:txBody>
                    <a:bodyPr/>
                    <a:lstStyle/>
                    <a:p>
                      <a:r>
                        <a:rPr lang="en-US" sz="1600" smtClean="0"/>
                        <a:t>Pikiran </a:t>
                      </a:r>
                      <a:endParaRPr lang="en-US" sz="1600"/>
                    </a:p>
                  </a:txBody>
                  <a:tcPr/>
                </a:tc>
                <a:tc>
                  <a:txBody>
                    <a:bodyPr/>
                    <a:lstStyle/>
                    <a:p>
                      <a:r>
                        <a:rPr lang="en-US" sz="1600" smtClean="0"/>
                        <a:t>Perkataan</a:t>
                      </a:r>
                      <a:endParaRPr lang="en-US" sz="1600"/>
                    </a:p>
                  </a:txBody>
                  <a:tcPr/>
                </a:tc>
                <a:tc>
                  <a:txBody>
                    <a:bodyPr/>
                    <a:lstStyle/>
                    <a:p>
                      <a:r>
                        <a:rPr lang="en-US" sz="1600" smtClean="0"/>
                        <a:t>Perbuatan</a:t>
                      </a:r>
                      <a:endParaRPr lang="en-US" sz="1600"/>
                    </a:p>
                  </a:txBody>
                  <a:tcPr/>
                </a:tc>
                <a:tc>
                  <a:txBody>
                    <a:bodyPr/>
                    <a:lstStyle/>
                    <a:p>
                      <a:r>
                        <a:rPr lang="en-US" sz="1600" smtClean="0"/>
                        <a:t>Latihan</a:t>
                      </a:r>
                      <a:endParaRPr lang="en-US" sz="1600"/>
                    </a:p>
                  </a:txBody>
                  <a:tcPr/>
                </a:tc>
              </a:tr>
              <a:tr h="370840">
                <a:tc>
                  <a:txBody>
                    <a:bodyPr/>
                    <a:lstStyle/>
                    <a:p>
                      <a:r>
                        <a:rPr lang="en-US" sz="1600" smtClean="0"/>
                        <a:t>Bersaudara</a:t>
                      </a:r>
                      <a:endParaRPr lang="en-US" sz="1600"/>
                    </a:p>
                  </a:txBody>
                  <a:tcPr/>
                </a:tc>
                <a:tc>
                  <a:txBody>
                    <a:bodyPr/>
                    <a:lstStyle/>
                    <a:p>
                      <a:r>
                        <a:rPr lang="en-US" sz="1600" smtClean="0"/>
                        <a:t>Akrab</a:t>
                      </a:r>
                      <a:r>
                        <a:rPr lang="en-US" sz="1600" baseline="0" smtClean="0"/>
                        <a:t> dg OL</a:t>
                      </a:r>
                      <a:endParaRPr lang="en-US" sz="1600"/>
                    </a:p>
                  </a:txBody>
                  <a:tcPr/>
                </a:tc>
                <a:tc>
                  <a:txBody>
                    <a:bodyPr/>
                    <a:lstStyle/>
                    <a:p>
                      <a:r>
                        <a:rPr lang="en-US" sz="1600" smtClean="0"/>
                        <a:t>Semartabat</a:t>
                      </a:r>
                    </a:p>
                    <a:p>
                      <a:r>
                        <a:rPr lang="en-US" sz="1600" smtClean="0"/>
                        <a:t>Pikiran</a:t>
                      </a:r>
                      <a:r>
                        <a:rPr lang="en-US" sz="1600" baseline="0" smtClean="0"/>
                        <a:t> +</a:t>
                      </a:r>
                    </a:p>
                    <a:p>
                      <a:r>
                        <a:rPr lang="en-US" sz="1600" baseline="0" smtClean="0"/>
                        <a:t>Citra Allah</a:t>
                      </a:r>
                    </a:p>
                    <a:p>
                      <a:r>
                        <a:rPr lang="en-US" sz="1600" baseline="0" smtClean="0"/>
                        <a:t>Mitra Allah</a:t>
                      </a:r>
                    </a:p>
                    <a:p>
                      <a:r>
                        <a:rPr lang="en-US" sz="1600" baseline="0" smtClean="0"/>
                        <a:t>OL Subyek</a:t>
                      </a:r>
                      <a:endParaRPr lang="en-US" sz="1600"/>
                    </a:p>
                  </a:txBody>
                  <a:tcPr/>
                </a:tc>
                <a:tc>
                  <a:txBody>
                    <a:bodyPr/>
                    <a:lstStyle/>
                    <a:p>
                      <a:r>
                        <a:rPr lang="en-US" sz="1600" smtClean="0"/>
                        <a:t>Kata2 Positif</a:t>
                      </a:r>
                    </a:p>
                    <a:p>
                      <a:r>
                        <a:rPr lang="en-US" sz="1600" smtClean="0"/>
                        <a:t>Mengembangkan</a:t>
                      </a:r>
                    </a:p>
                    <a:p>
                      <a:r>
                        <a:rPr lang="en-US" sz="1600" smtClean="0"/>
                        <a:t>Berkomunikasi</a:t>
                      </a:r>
                      <a:endParaRPr lang="en-US" sz="1600"/>
                    </a:p>
                  </a:txBody>
                  <a:tcPr/>
                </a:tc>
                <a:tc>
                  <a:txBody>
                    <a:bodyPr/>
                    <a:lstStyle/>
                    <a:p>
                      <a:r>
                        <a:rPr lang="en-US" sz="1600" smtClean="0"/>
                        <a:t>(Menolong: Org Samaria)</a:t>
                      </a:r>
                    </a:p>
                    <a:p>
                      <a:r>
                        <a:rPr lang="en-US" sz="1600" smtClean="0"/>
                        <a:t>Berbagi</a:t>
                      </a:r>
                      <a:endParaRPr lang="en-US" sz="1600"/>
                    </a:p>
                  </a:txBody>
                  <a:tcPr/>
                </a:tc>
                <a:tc>
                  <a:txBody>
                    <a:bodyPr/>
                    <a:lstStyle/>
                    <a:p>
                      <a:endParaRPr lang="en-US" sz="1600"/>
                    </a:p>
                  </a:txBody>
                  <a:tcPr/>
                </a:tc>
              </a:tr>
              <a:tr h="370840">
                <a:tc>
                  <a:txBody>
                    <a:bodyPr/>
                    <a:lstStyle/>
                    <a:p>
                      <a:r>
                        <a:rPr lang="en-US" sz="1600" smtClean="0"/>
                        <a:t>Kasih:</a:t>
                      </a:r>
                    </a:p>
                    <a:p>
                      <a:r>
                        <a:rPr lang="en-US" sz="1600" smtClean="0"/>
                        <a:t>-</a:t>
                      </a:r>
                      <a:r>
                        <a:rPr lang="en-US" sz="1600" smtClean="0"/>
                        <a:t>Mengasihi, mencintai</a:t>
                      </a:r>
                      <a:endParaRPr lang="en-US" sz="1600" smtClean="0"/>
                    </a:p>
                    <a:p>
                      <a:r>
                        <a:rPr lang="en-US" sz="1600" smtClean="0"/>
                        <a:t>-</a:t>
                      </a:r>
                      <a:r>
                        <a:rPr lang="en-US" sz="1600" smtClean="0"/>
                        <a:t>Mengasih, memberi</a:t>
                      </a:r>
                      <a:endParaRPr lang="en-US" sz="1600"/>
                    </a:p>
                  </a:txBody>
                  <a:tcPr/>
                </a:tc>
                <a:tc>
                  <a:txBody>
                    <a:bodyPr/>
                    <a:lstStyle/>
                    <a:p>
                      <a:r>
                        <a:rPr lang="en-US" sz="1600" smtClean="0"/>
                        <a:t>Demi</a:t>
                      </a:r>
                      <a:r>
                        <a:rPr lang="en-US" sz="1600" baseline="0" smtClean="0"/>
                        <a:t> OL</a:t>
                      </a:r>
                      <a:endParaRPr lang="en-US" sz="1600"/>
                    </a:p>
                  </a:txBody>
                  <a:tcPr/>
                </a:tc>
                <a:tc>
                  <a:txBody>
                    <a:bodyPr/>
                    <a:lstStyle/>
                    <a:p>
                      <a:r>
                        <a:rPr lang="en-US" sz="1600" smtClean="0"/>
                        <a:t>Mengenal</a:t>
                      </a:r>
                    </a:p>
                    <a:p>
                      <a:r>
                        <a:rPr lang="en-US" sz="1600" smtClean="0"/>
                        <a:t>Mereksa</a:t>
                      </a:r>
                    </a:p>
                    <a:p>
                      <a:r>
                        <a:rPr lang="en-US" sz="1600" smtClean="0"/>
                        <a:t>Membahagiakan orang </a:t>
                      </a:r>
                      <a:r>
                        <a:rPr lang="en-US" sz="1600" smtClean="0"/>
                        <a:t>lain (Peran penuh, aktulisasi &amp; optimalisasi diri)</a:t>
                      </a:r>
                      <a:endParaRPr lang="en-US" sz="1600"/>
                    </a:p>
                  </a:txBody>
                  <a:tcPr/>
                </a:tc>
                <a:tc>
                  <a:txBody>
                    <a:bodyPr/>
                    <a:lstStyle/>
                    <a:p>
                      <a:r>
                        <a:rPr lang="en-US" sz="1600" smtClean="0"/>
                        <a:t>Menyenangkan, menyemangati</a:t>
                      </a:r>
                      <a:endParaRPr lang="en-US" sz="1600" smtClean="0"/>
                    </a:p>
                    <a:p>
                      <a:r>
                        <a:rPr lang="en-US" sz="1600" smtClean="0"/>
                        <a:t>Mengingatkan, mewaspadakan</a:t>
                      </a:r>
                    </a:p>
                    <a:p>
                      <a:r>
                        <a:rPr lang="en-US" sz="1600" smtClean="0"/>
                        <a:t>(demi kebahagiaan OL)</a:t>
                      </a:r>
                      <a:endParaRPr lang="en-US" sz="1600"/>
                    </a:p>
                  </a:txBody>
                  <a:tcPr/>
                </a:tc>
                <a:tc>
                  <a:txBody>
                    <a:bodyPr/>
                    <a:lstStyle/>
                    <a:p>
                      <a:r>
                        <a:rPr lang="en-US" sz="1600" smtClean="0"/>
                        <a:t>Mencintai</a:t>
                      </a:r>
                    </a:p>
                    <a:p>
                      <a:r>
                        <a:rPr lang="en-US" sz="1600" smtClean="0"/>
                        <a:t>Memberi</a:t>
                      </a:r>
                      <a:endParaRPr lang="en-US" sz="1600"/>
                    </a:p>
                  </a:txBody>
                  <a:tcPr/>
                </a:tc>
                <a:tc>
                  <a:txBody>
                    <a:bodyPr/>
                    <a:lstStyle/>
                    <a:p>
                      <a:endParaRPr lang="en-US" sz="1600"/>
                    </a:p>
                  </a:txBody>
                  <a:tcPr/>
                </a:tc>
              </a:tr>
              <a:tr h="370840">
                <a:tc>
                  <a:txBody>
                    <a:bodyPr/>
                    <a:lstStyle/>
                    <a:p>
                      <a:r>
                        <a:rPr lang="en-US" sz="1600" smtClean="0"/>
                        <a:t>Damai:</a:t>
                      </a:r>
                    </a:p>
                    <a:p>
                      <a:r>
                        <a:rPr lang="en-US" sz="1600" smtClean="0"/>
                        <a:t>- (Keadaan)  Tanpa perang (kata)</a:t>
                      </a:r>
                    </a:p>
                    <a:p>
                      <a:pPr>
                        <a:buFontTx/>
                        <a:buChar char="-"/>
                      </a:pPr>
                      <a:r>
                        <a:rPr lang="en-US" sz="1600" smtClean="0"/>
                        <a:t>Berdamai</a:t>
                      </a:r>
                    </a:p>
                    <a:p>
                      <a:pPr>
                        <a:buFontTx/>
                        <a:buChar char="-"/>
                      </a:pPr>
                      <a:r>
                        <a:rPr lang="en-US" sz="1600" smtClean="0"/>
                        <a:t>Mendamaikan</a:t>
                      </a:r>
                      <a:endParaRPr lang="en-US" sz="1600"/>
                    </a:p>
                  </a:txBody>
                  <a:tcPr/>
                </a:tc>
                <a:tc>
                  <a:txBody>
                    <a:bodyPr/>
                    <a:lstStyle/>
                    <a:p>
                      <a:r>
                        <a:rPr lang="en-US" sz="1600" smtClean="0"/>
                        <a:t>Bersama OL</a:t>
                      </a:r>
                      <a:endParaRPr lang="en-US" sz="1600"/>
                    </a:p>
                  </a:txBody>
                  <a:tcPr/>
                </a:tc>
                <a:tc>
                  <a:txBody>
                    <a:bodyPr/>
                    <a:lstStyle/>
                    <a:p>
                      <a:r>
                        <a:rPr lang="en-US" sz="1600" smtClean="0"/>
                        <a:t>Memahami</a:t>
                      </a:r>
                    </a:p>
                    <a:p>
                      <a:r>
                        <a:rPr lang="en-US" sz="1600" smtClean="0"/>
                        <a:t>Menemukan titik temu</a:t>
                      </a:r>
                    </a:p>
                    <a:p>
                      <a:r>
                        <a:rPr lang="en-US" sz="1600" smtClean="0"/>
                        <a:t>Menghubungkan</a:t>
                      </a:r>
                    </a:p>
                    <a:p>
                      <a:r>
                        <a:rPr lang="en-US" sz="1600" smtClean="0"/>
                        <a:t>Tawar -menawar</a:t>
                      </a:r>
                      <a:endParaRPr lang="en-US" sz="1600"/>
                    </a:p>
                  </a:txBody>
                  <a:tcPr/>
                </a:tc>
                <a:tc>
                  <a:txBody>
                    <a:bodyPr/>
                    <a:lstStyle/>
                    <a:p>
                      <a:r>
                        <a:rPr lang="en-US" sz="1600" smtClean="0"/>
                        <a:t>Budi bahasa</a:t>
                      </a:r>
                    </a:p>
                    <a:p>
                      <a:r>
                        <a:rPr lang="en-US" sz="1600" smtClean="0"/>
                        <a:t>Minta maaf</a:t>
                      </a:r>
                    </a:p>
                    <a:p>
                      <a:r>
                        <a:rPr lang="en-US" sz="1600" smtClean="0"/>
                        <a:t>Memberi</a:t>
                      </a:r>
                      <a:r>
                        <a:rPr lang="en-US" sz="1600" baseline="0" smtClean="0"/>
                        <a:t> salam</a:t>
                      </a:r>
                      <a:endParaRPr lang="en-US" sz="1600"/>
                    </a:p>
                  </a:txBody>
                  <a:tcPr/>
                </a:tc>
                <a:tc>
                  <a:txBody>
                    <a:bodyPr/>
                    <a:lstStyle/>
                    <a:p>
                      <a:r>
                        <a:rPr lang="en-US" sz="1600" smtClean="0"/>
                        <a:t>Memegang tangan</a:t>
                      </a:r>
                    </a:p>
                    <a:p>
                      <a:r>
                        <a:rPr lang="en-US" sz="1600" smtClean="0"/>
                        <a:t>Bersalaman</a:t>
                      </a:r>
                    </a:p>
                    <a:p>
                      <a:r>
                        <a:rPr lang="en-US" sz="1600" smtClean="0"/>
                        <a:t>Bersepakat</a:t>
                      </a:r>
                      <a:endParaRPr lang="en-US" sz="1600"/>
                    </a:p>
                  </a:txBody>
                  <a:tcPr/>
                </a:tc>
                <a:tc>
                  <a:txBody>
                    <a:bodyPr/>
                    <a:lstStyle/>
                    <a:p>
                      <a:endParaRPr lang="en-US" sz="1600"/>
                    </a:p>
                  </a:txBody>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Latihan Persaudaraan</a:t>
            </a:r>
            <a:endParaRPr lang="en-US"/>
          </a:p>
        </p:txBody>
      </p:sp>
      <p:sp>
        <p:nvSpPr>
          <p:cNvPr id="3" name="Content Placeholder 2"/>
          <p:cNvSpPr>
            <a:spLocks noGrp="1"/>
          </p:cNvSpPr>
          <p:nvPr>
            <p:ph idx="1"/>
          </p:nvPr>
        </p:nvSpPr>
        <p:spPr/>
        <p:txBody>
          <a:bodyPr/>
          <a:lstStyle/>
          <a:p>
            <a:r>
              <a:rPr lang="en-US" smtClean="0"/>
              <a:t>Berpikir positif tentang sesama saudara</a:t>
            </a:r>
          </a:p>
          <a:p>
            <a:r>
              <a:rPr lang="en-US" smtClean="0"/>
              <a:t>Menemukan hal dan potensi positif pada masing-masing sesama bruder</a:t>
            </a:r>
          </a:p>
          <a:p>
            <a:r>
              <a:rPr lang="en-US" smtClean="0"/>
              <a:t>(Menolak pikiran negatif tentang sesama bruder)</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Perbuatan Persaudaraan: </a:t>
            </a:r>
            <a:r>
              <a:rPr lang="en-US" i="1" smtClean="0"/>
              <a:t>Sharing</a:t>
            </a:r>
            <a:r>
              <a:rPr lang="en-US" smtClean="0"/>
              <a:t> </a:t>
            </a:r>
            <a:endParaRPr lang="en-US"/>
          </a:p>
        </p:txBody>
      </p:sp>
      <p:sp>
        <p:nvSpPr>
          <p:cNvPr id="3" name="Content Placeholder 2"/>
          <p:cNvSpPr>
            <a:spLocks noGrp="1"/>
          </p:cNvSpPr>
          <p:nvPr>
            <p:ph idx="1"/>
          </p:nvPr>
        </p:nvSpPr>
        <p:spPr/>
        <p:txBody>
          <a:bodyPr>
            <a:normAutofit lnSpcReduction="10000"/>
          </a:bodyPr>
          <a:lstStyle/>
          <a:p>
            <a:r>
              <a:rPr lang="en-US" i="1" smtClean="0"/>
              <a:t>Sharing</a:t>
            </a:r>
            <a:r>
              <a:rPr lang="en-US" smtClean="0"/>
              <a:t>: berbagi (anggur), menggunakan bersama (piala), mempersembahkan dan menerima dari yang sama (roti; com-panis, companions, companionship)</a:t>
            </a:r>
          </a:p>
          <a:p>
            <a:r>
              <a:rPr lang="en-US" i="1" smtClean="0"/>
              <a:t>Sharing</a:t>
            </a:r>
            <a:r>
              <a:rPr lang="en-US" smtClean="0"/>
              <a:t> rohani/iman</a:t>
            </a:r>
          </a:p>
          <a:p>
            <a:r>
              <a:rPr lang="en-US" i="1" smtClean="0"/>
              <a:t>Sharing</a:t>
            </a:r>
            <a:r>
              <a:rPr lang="en-US" smtClean="0"/>
              <a:t> manusiawi: dari kebutuhan dasar s/d perwujudan diri (Maslow); baik dengan orang lain maupun dengan alam</a:t>
            </a:r>
          </a:p>
          <a:p>
            <a:r>
              <a:rPr lang="en-US" i="1" smtClean="0"/>
              <a:t>Sharing</a:t>
            </a:r>
            <a:r>
              <a:rPr lang="en-US" smtClean="0"/>
              <a:t> pelayanan bersama</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Kemajuan Berbagi</a:t>
            </a:r>
            <a:endParaRPr lang="en-US"/>
          </a:p>
        </p:txBody>
      </p:sp>
      <p:graphicFrame>
        <p:nvGraphicFramePr>
          <p:cNvPr id="4" name="Content Placeholder 3"/>
          <p:cNvGraphicFramePr>
            <a:graphicFrameLocks noGrp="1"/>
          </p:cNvGraphicFramePr>
          <p:nvPr>
            <p:ph idx="1"/>
          </p:nvPr>
        </p:nvGraphicFramePr>
        <p:xfrm>
          <a:off x="457200" y="1600200"/>
          <a:ext cx="8229600" cy="259588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US" smtClean="0"/>
                        <a:t>Bahan (100%)</a:t>
                      </a:r>
                      <a:endParaRPr lang="en-US"/>
                    </a:p>
                  </a:txBody>
                  <a:tcPr/>
                </a:tc>
                <a:tc>
                  <a:txBody>
                    <a:bodyPr/>
                    <a:lstStyle/>
                    <a:p>
                      <a:r>
                        <a:rPr lang="en-US" smtClean="0"/>
                        <a:t>Telah</a:t>
                      </a:r>
                      <a:r>
                        <a:rPr lang="en-US" baseline="0" smtClean="0"/>
                        <a:t> dibagikan (%)</a:t>
                      </a:r>
                      <a:endParaRPr lang="en-US"/>
                    </a:p>
                  </a:txBody>
                  <a:tcPr/>
                </a:tc>
                <a:tc>
                  <a:txBody>
                    <a:bodyPr/>
                    <a:lstStyle/>
                    <a:p>
                      <a:r>
                        <a:rPr lang="en-US" smtClean="0"/>
                        <a:t>Belum dibagikan (%)</a:t>
                      </a:r>
                      <a:endParaRPr lang="en-US"/>
                    </a:p>
                  </a:txBody>
                  <a:tcPr/>
                </a:tc>
              </a:tr>
              <a:tr h="370840">
                <a:tc>
                  <a:txBody>
                    <a:bodyPr/>
                    <a:lstStyle/>
                    <a:p>
                      <a:r>
                        <a:rPr lang="en-US" smtClean="0"/>
                        <a:t>Waktu</a:t>
                      </a:r>
                      <a:endParaRPr lang="en-US"/>
                    </a:p>
                  </a:txBody>
                  <a:tcPr/>
                </a:tc>
                <a:tc>
                  <a:txBody>
                    <a:bodyPr/>
                    <a:lstStyle/>
                    <a:p>
                      <a:endParaRPr lang="en-US"/>
                    </a:p>
                  </a:txBody>
                  <a:tcPr/>
                </a:tc>
                <a:tc>
                  <a:txBody>
                    <a:bodyPr/>
                    <a:lstStyle/>
                    <a:p>
                      <a:endParaRPr lang="en-US"/>
                    </a:p>
                  </a:txBody>
                  <a:tcPr/>
                </a:tc>
              </a:tr>
              <a:tr h="370840">
                <a:tc>
                  <a:txBody>
                    <a:bodyPr/>
                    <a:lstStyle/>
                    <a:p>
                      <a:r>
                        <a:rPr lang="en-US" smtClean="0"/>
                        <a:t>Ruang</a:t>
                      </a:r>
                      <a:endParaRPr lang="en-US"/>
                    </a:p>
                  </a:txBody>
                  <a:tcPr/>
                </a:tc>
                <a:tc>
                  <a:txBody>
                    <a:bodyPr/>
                    <a:lstStyle/>
                    <a:p>
                      <a:endParaRPr lang="en-US"/>
                    </a:p>
                  </a:txBody>
                  <a:tcPr/>
                </a:tc>
                <a:tc>
                  <a:txBody>
                    <a:bodyPr/>
                    <a:lstStyle/>
                    <a:p>
                      <a:endParaRPr lang="en-US"/>
                    </a:p>
                  </a:txBody>
                  <a:tcPr/>
                </a:tc>
              </a:tr>
              <a:tr h="370840">
                <a:tc>
                  <a:txBody>
                    <a:bodyPr/>
                    <a:lstStyle/>
                    <a:p>
                      <a:r>
                        <a:rPr lang="en-US" smtClean="0"/>
                        <a:t>Uang</a:t>
                      </a:r>
                      <a:endParaRPr lang="en-US"/>
                    </a:p>
                  </a:txBody>
                  <a:tcPr/>
                </a:tc>
                <a:tc>
                  <a:txBody>
                    <a:bodyPr/>
                    <a:lstStyle/>
                    <a:p>
                      <a:endParaRPr lang="en-US"/>
                    </a:p>
                  </a:txBody>
                  <a:tcPr/>
                </a:tc>
                <a:tc>
                  <a:txBody>
                    <a:bodyPr/>
                    <a:lstStyle/>
                    <a:p>
                      <a:endParaRPr lang="en-US"/>
                    </a:p>
                  </a:txBody>
                  <a:tcPr/>
                </a:tc>
              </a:tr>
              <a:tr h="370840">
                <a:tc>
                  <a:txBody>
                    <a:bodyPr/>
                    <a:lstStyle/>
                    <a:p>
                      <a:r>
                        <a:rPr lang="en-US" smtClean="0"/>
                        <a:t>Barang</a:t>
                      </a:r>
                      <a:endParaRPr lang="en-US"/>
                    </a:p>
                  </a:txBody>
                  <a:tcPr/>
                </a:tc>
                <a:tc>
                  <a:txBody>
                    <a:bodyPr/>
                    <a:lstStyle/>
                    <a:p>
                      <a:endParaRPr lang="en-US"/>
                    </a:p>
                  </a:txBody>
                  <a:tcPr/>
                </a:tc>
                <a:tc>
                  <a:txBody>
                    <a:bodyPr/>
                    <a:lstStyle/>
                    <a:p>
                      <a:endParaRPr lang="en-US"/>
                    </a:p>
                  </a:txBody>
                  <a:tcPr/>
                </a:tc>
              </a:tr>
              <a:tr h="370840">
                <a:tc>
                  <a:txBody>
                    <a:bodyPr/>
                    <a:lstStyle/>
                    <a:p>
                      <a:r>
                        <a:rPr lang="en-US" smtClean="0"/>
                        <a:t>Informasi</a:t>
                      </a:r>
                      <a:endParaRPr lang="en-US"/>
                    </a:p>
                  </a:txBody>
                  <a:tcPr/>
                </a:tc>
                <a:tc>
                  <a:txBody>
                    <a:bodyPr/>
                    <a:lstStyle/>
                    <a:p>
                      <a:endParaRPr lang="en-US"/>
                    </a:p>
                  </a:txBody>
                  <a:tcPr/>
                </a:tc>
                <a:tc>
                  <a:txBody>
                    <a:bodyPr/>
                    <a:lstStyle/>
                    <a:p>
                      <a:endParaRPr lang="en-US"/>
                    </a:p>
                  </a:txBody>
                  <a:tcPr/>
                </a:tc>
              </a:tr>
              <a:tr h="370840">
                <a:tc>
                  <a:txBody>
                    <a:bodyPr/>
                    <a:lstStyle/>
                    <a:p>
                      <a:r>
                        <a:rPr lang="en-US" smtClean="0"/>
                        <a:t>Talenta</a:t>
                      </a:r>
                      <a:endParaRPr lang="en-US"/>
                    </a:p>
                  </a:txBody>
                  <a:tcPr/>
                </a:tc>
                <a:tc>
                  <a:txBody>
                    <a:bodyPr/>
                    <a:lstStyle/>
                    <a:p>
                      <a:endParaRPr lang="en-US"/>
                    </a:p>
                  </a:txBody>
                  <a:tcPr/>
                </a:tc>
                <a:tc>
                  <a:txBody>
                    <a:bodyPr/>
                    <a:lstStyle/>
                    <a:p>
                      <a:endParaRPr lang="en-US"/>
                    </a:p>
                  </a:txBody>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Komunikasi Bahan Pembagian</a:t>
            </a:r>
            <a:endParaRPr lang="en-US"/>
          </a:p>
        </p:txBody>
      </p:sp>
      <p:sp>
        <p:nvSpPr>
          <p:cNvPr id="3" name="Content Placeholder 2"/>
          <p:cNvSpPr>
            <a:spLocks noGrp="1"/>
          </p:cNvSpPr>
          <p:nvPr>
            <p:ph idx="1"/>
          </p:nvPr>
        </p:nvSpPr>
        <p:spPr/>
        <p:txBody>
          <a:bodyPr>
            <a:normAutofit lnSpcReduction="10000"/>
          </a:bodyPr>
          <a:lstStyle/>
          <a:p>
            <a:r>
              <a:rPr lang="en-US" smtClean="0"/>
              <a:t>Pakaian dan alas kaki</a:t>
            </a:r>
          </a:p>
          <a:p>
            <a:r>
              <a:rPr lang="en-US" smtClean="0"/>
              <a:t>Buku</a:t>
            </a:r>
          </a:p>
          <a:p>
            <a:r>
              <a:rPr lang="en-US" smtClean="0"/>
              <a:t>Handphone</a:t>
            </a:r>
          </a:p>
          <a:p>
            <a:r>
              <a:rPr lang="en-US" smtClean="0"/>
              <a:t>Bahan latihan, bacaan</a:t>
            </a:r>
          </a:p>
          <a:p>
            <a:r>
              <a:rPr lang="en-US" smtClean="0"/>
              <a:t>Barang bekas (komputer, bangku sekolah)</a:t>
            </a:r>
          </a:p>
          <a:p>
            <a:r>
              <a:rPr lang="en-US" smtClean="0"/>
              <a:t>Informasi</a:t>
            </a:r>
          </a:p>
          <a:p>
            <a:r>
              <a:rPr lang="en-US" smtClean="0"/>
              <a:t>Pekerjaan/Pelayanan</a:t>
            </a:r>
          </a:p>
          <a:p>
            <a:r>
              <a:rPr lang="en-US" smtClean="0"/>
              <a:t>Prokurator: Penyedia, pereksa</a:t>
            </a: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Ancaman thdp Proses Bersaudara</a:t>
            </a:r>
            <a:endParaRPr lang="en-US"/>
          </a:p>
        </p:txBody>
      </p:sp>
      <p:sp>
        <p:nvSpPr>
          <p:cNvPr id="3" name="Content Placeholder 2"/>
          <p:cNvSpPr>
            <a:spLocks noGrp="1"/>
          </p:cNvSpPr>
          <p:nvPr>
            <p:ph idx="1"/>
          </p:nvPr>
        </p:nvSpPr>
        <p:spPr/>
        <p:txBody>
          <a:bodyPr>
            <a:normAutofit/>
          </a:bodyPr>
          <a:lstStyle/>
          <a:p>
            <a:r>
              <a:rPr lang="en-US" smtClean="0"/>
              <a:t>Kecenderungan berpikir negatif, mengembangkan (kabar burung) kejelekan saudara</a:t>
            </a:r>
          </a:p>
          <a:p>
            <a:r>
              <a:rPr lang="en-US" smtClean="0"/>
              <a:t>Kecenderungan berkata (berkomunikasi) negatif kepada dan tentang saudara</a:t>
            </a:r>
          </a:p>
          <a:p>
            <a:r>
              <a:rPr lang="en-US" smtClean="0"/>
              <a:t>Kecenderungan mengumpulkan dan menumpuk untuk diri (teman/keluarga) sendiri</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Berbagi Perasaan </a:t>
            </a:r>
            <a:endParaRPr lang="en-US"/>
          </a:p>
        </p:txBody>
      </p:sp>
      <p:sp>
        <p:nvSpPr>
          <p:cNvPr id="3" name="Content Placeholder 2"/>
          <p:cNvSpPr>
            <a:spLocks noGrp="1"/>
          </p:cNvSpPr>
          <p:nvPr>
            <p:ph idx="1"/>
          </p:nvPr>
        </p:nvSpPr>
        <p:spPr/>
        <p:txBody>
          <a:bodyPr>
            <a:normAutofit fontScale="92500" lnSpcReduction="10000"/>
          </a:bodyPr>
          <a:lstStyle/>
          <a:p>
            <a:r>
              <a:rPr lang="en-US" smtClean="0"/>
              <a:t>Berbagi perasaan lewat perkataan dan perbuatan</a:t>
            </a:r>
          </a:p>
          <a:p>
            <a:r>
              <a:rPr lang="en-US" smtClean="0"/>
              <a:t>Berbagi perasaan positif dan negatif</a:t>
            </a:r>
          </a:p>
          <a:p>
            <a:r>
              <a:rPr lang="en-US" smtClean="0"/>
              <a:t>Berbagi perasaan mengenai diri sendiri, pihak kedua dan pihak lain</a:t>
            </a:r>
          </a:p>
          <a:p>
            <a:endParaRPr lang="en-US" smtClean="0"/>
          </a:p>
          <a:p>
            <a:r>
              <a:rPr lang="en-US" smtClean="0"/>
              <a:t>Teori perasaan:</a:t>
            </a:r>
          </a:p>
          <a:p>
            <a:pPr>
              <a:buNone/>
            </a:pPr>
            <a:r>
              <a:rPr lang="en-US" smtClean="0"/>
              <a:t>1. Rangsang menimbulkan perasaan lalu tindakan</a:t>
            </a:r>
          </a:p>
          <a:p>
            <a:pPr>
              <a:buNone/>
            </a:pPr>
            <a:r>
              <a:rPr lang="en-US" smtClean="0"/>
              <a:t>2. Rangsang menimbulkan tindakan lalu perasaan</a:t>
            </a:r>
          </a:p>
          <a:p>
            <a:pPr>
              <a:buNone/>
            </a:pPr>
            <a:r>
              <a:rPr lang="en-US" smtClean="0"/>
              <a:t>3. Rangsang diolah timbul tindakan dan perasaan</a:t>
            </a:r>
          </a:p>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Mencerdaskan perasaan</a:t>
            </a:r>
            <a:endParaRPr lang="en-US"/>
          </a:p>
        </p:txBody>
      </p:sp>
      <p:sp>
        <p:nvSpPr>
          <p:cNvPr id="3" name="Content Placeholder 2"/>
          <p:cNvSpPr>
            <a:spLocks noGrp="1"/>
          </p:cNvSpPr>
          <p:nvPr>
            <p:ph idx="1"/>
          </p:nvPr>
        </p:nvSpPr>
        <p:spPr/>
        <p:txBody>
          <a:bodyPr/>
          <a:lstStyle/>
          <a:p>
            <a:r>
              <a:rPr lang="en-US" smtClean="0"/>
              <a:t>Cerdas mengenali perasaan</a:t>
            </a:r>
          </a:p>
          <a:p>
            <a:r>
              <a:rPr lang="en-US" smtClean="0"/>
              <a:t>Cerdas mengendalikan perasaan</a:t>
            </a:r>
          </a:p>
          <a:p>
            <a:r>
              <a:rPr lang="en-US" smtClean="0"/>
              <a:t>Cerdas menyampaikan</a:t>
            </a:r>
          </a:p>
          <a:p>
            <a:endParaRPr lang="en-US" smtClean="0"/>
          </a:p>
          <a:p>
            <a:r>
              <a:rPr lang="en-US" smtClean="0"/>
              <a:t>Menyampaikan perasaan dengan perkataan dan perbuatan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Semakin Menjadi Saudara</a:t>
            </a:r>
            <a:endParaRPr lang="en-US"/>
          </a:p>
        </p:txBody>
      </p:sp>
      <p:sp>
        <p:nvSpPr>
          <p:cNvPr id="3" name="Content Placeholder 2"/>
          <p:cNvSpPr>
            <a:spLocks noGrp="1"/>
          </p:cNvSpPr>
          <p:nvPr>
            <p:ph idx="1"/>
          </p:nvPr>
        </p:nvSpPr>
        <p:spPr/>
        <p:txBody>
          <a:bodyPr/>
          <a:lstStyle/>
          <a:p>
            <a:r>
              <a:rPr lang="en-US" smtClean="0"/>
              <a:t>Konsolasi apa yang ingin saya syukuri bersama para saudara? </a:t>
            </a:r>
          </a:p>
          <a:p>
            <a:r>
              <a:rPr lang="en-US" smtClean="0"/>
              <a:t>Desolasi apa yang memerlukan doa-doa para saudara?</a:t>
            </a:r>
          </a:p>
          <a:p>
            <a:r>
              <a:rPr lang="en-US" smtClean="0"/>
              <a:t>Discerment apa yang memerlukan dukungan (doa, nasehat, dan informasi) dari para saudara?</a:t>
            </a:r>
          </a:p>
          <a:p>
            <a:r>
              <a:rPr lang="en-US" smtClean="0"/>
              <a:t>Bahan: Pengalaman hidup akhir-akhir ini.</a:t>
            </a:r>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smtClean="0"/>
              <a:t>Mengembangkan</a:t>
            </a:r>
            <a:br>
              <a:rPr lang="en-US" smtClean="0"/>
            </a:br>
            <a:r>
              <a:rPr lang="en-US" smtClean="0"/>
              <a:t> Komunikasi Persaudaraan</a:t>
            </a:r>
            <a:endParaRPr lang="en-US"/>
          </a:p>
        </p:txBody>
      </p:sp>
      <p:sp>
        <p:nvSpPr>
          <p:cNvPr id="3" name="Content Placeholder 2"/>
          <p:cNvSpPr>
            <a:spLocks noGrp="1"/>
          </p:cNvSpPr>
          <p:nvPr>
            <p:ph idx="1"/>
          </p:nvPr>
        </p:nvSpPr>
        <p:spPr/>
        <p:txBody>
          <a:bodyPr/>
          <a:lstStyle/>
          <a:p>
            <a:r>
              <a:rPr lang="en-US" smtClean="0"/>
              <a:t>Sopan santun</a:t>
            </a:r>
          </a:p>
          <a:p>
            <a:r>
              <a:rPr lang="en-US" smtClean="0"/>
              <a:t>Berbagi informasi</a:t>
            </a:r>
          </a:p>
          <a:p>
            <a:r>
              <a:rPr lang="en-US" smtClean="0"/>
              <a:t>Bertukar pandangan</a:t>
            </a:r>
          </a:p>
          <a:p>
            <a:r>
              <a:rPr lang="en-US" smtClean="0"/>
              <a:t>Berbaku rasa (curhat?)</a:t>
            </a:r>
          </a:p>
          <a:p>
            <a:r>
              <a:rPr lang="en-US" smtClean="0"/>
              <a:t>Saling percaya (</a:t>
            </a:r>
            <a:r>
              <a:rPr lang="en-US" i="1" smtClean="0"/>
              <a:t>trust</a:t>
            </a:r>
            <a:r>
              <a:rPr lang="en-US" smtClean="0"/>
              <a:t>)</a:t>
            </a:r>
          </a:p>
          <a:p>
            <a:endParaRPr lang="en-US" smtClean="0"/>
          </a:p>
          <a:p>
            <a:r>
              <a:rPr lang="en-US" smtClean="0"/>
              <a:t>Prinsip: Berkomunikasi yang membangun</a:t>
            </a:r>
          </a:p>
          <a:p>
            <a:endParaRPr lang="en-US" smtClean="0"/>
          </a:p>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Kasih: Mencintai dan Memberi</a:t>
            </a:r>
            <a:endParaRPr lang="en-US"/>
          </a:p>
        </p:txBody>
      </p:sp>
      <p:sp>
        <p:nvSpPr>
          <p:cNvPr id="3" name="Content Placeholder 2"/>
          <p:cNvSpPr>
            <a:spLocks noGrp="1"/>
          </p:cNvSpPr>
          <p:nvPr>
            <p:ph idx="1"/>
          </p:nvPr>
        </p:nvSpPr>
        <p:spPr/>
        <p:txBody>
          <a:bodyPr>
            <a:normAutofit/>
          </a:bodyPr>
          <a:lstStyle/>
          <a:p>
            <a:r>
              <a:rPr lang="en-US" smtClean="0"/>
              <a:t>Kasih: Roma 12:9-21</a:t>
            </a:r>
          </a:p>
          <a:p>
            <a:r>
              <a:rPr lang="en-US" smtClean="0"/>
              <a:t>Mencintai: mem</a:t>
            </a:r>
            <a:r>
              <a:rPr lang="en-US" u="sng" smtClean="0"/>
              <a:t>bahagia</a:t>
            </a:r>
            <a:r>
              <a:rPr lang="en-US" smtClean="0"/>
              <a:t>kan yang dicintai</a:t>
            </a:r>
          </a:p>
          <a:p>
            <a:r>
              <a:rPr lang="en-US" smtClean="0"/>
              <a:t>Memberi (waktu, pemikiran, perkataan, perbuatan) untuk mencintai (Kasih menurut Paulus)</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Bahagia</a:t>
            </a:r>
            <a:endParaRPr lang="en-US"/>
          </a:p>
        </p:txBody>
      </p:sp>
      <p:sp>
        <p:nvSpPr>
          <p:cNvPr id="3" name="Content Placeholder 2"/>
          <p:cNvSpPr>
            <a:spLocks noGrp="1"/>
          </p:cNvSpPr>
          <p:nvPr>
            <p:ph idx="1"/>
          </p:nvPr>
        </p:nvSpPr>
        <p:spPr>
          <a:xfrm>
            <a:off x="457200" y="1295400"/>
            <a:ext cx="8229600" cy="4830763"/>
          </a:xfrm>
        </p:spPr>
        <p:txBody>
          <a:bodyPr>
            <a:normAutofit fontScale="92500" lnSpcReduction="10000"/>
          </a:bodyPr>
          <a:lstStyle/>
          <a:p>
            <a:pPr>
              <a:buNone/>
            </a:pPr>
            <a:r>
              <a:rPr lang="en-US" smtClean="0"/>
              <a:t>Bahagia</a:t>
            </a:r>
            <a:r>
              <a:rPr lang="en-US" smtClean="0"/>
              <a:t>:</a:t>
            </a:r>
          </a:p>
          <a:p>
            <a:r>
              <a:rPr lang="en-US" smtClean="0"/>
              <a:t>berkecukupan </a:t>
            </a:r>
            <a:r>
              <a:rPr lang="en-US" smtClean="0"/>
              <a:t>untuk keperluan </a:t>
            </a:r>
            <a:r>
              <a:rPr lang="en-US" smtClean="0"/>
              <a:t>dirinya</a:t>
            </a:r>
            <a:r>
              <a:rPr lang="en-US" smtClean="0"/>
              <a:t>,</a:t>
            </a:r>
          </a:p>
          <a:p>
            <a:r>
              <a:rPr lang="en-US" smtClean="0"/>
              <a:t>berperan </a:t>
            </a:r>
            <a:r>
              <a:rPr lang="en-US" smtClean="0"/>
              <a:t>penuh dalam kemampuan hidupnya (bergaul </a:t>
            </a:r>
            <a:r>
              <a:rPr lang="en-US" smtClean="0"/>
              <a:t>dan </a:t>
            </a:r>
            <a:r>
              <a:rPr lang="en-US" smtClean="0"/>
              <a:t>bekerja; Tritunggal, Bapa; citra dan mitra Allah),</a:t>
            </a:r>
          </a:p>
          <a:p>
            <a:r>
              <a:rPr lang="en-US" smtClean="0"/>
              <a:t>dan </a:t>
            </a:r>
            <a:r>
              <a:rPr lang="en-US" smtClean="0"/>
              <a:t>mewujudkan secara optimal </a:t>
            </a:r>
            <a:r>
              <a:rPr lang="en-US" smtClean="0"/>
              <a:t>talenta </a:t>
            </a:r>
            <a:r>
              <a:rPr lang="en-US" smtClean="0"/>
              <a:t>dan karunia pribadinya</a:t>
            </a:r>
          </a:p>
          <a:p>
            <a:r>
              <a:rPr lang="en-US" smtClean="0"/>
              <a:t>secara </a:t>
            </a:r>
            <a:r>
              <a:rPr lang="en-US" smtClean="0"/>
              <a:t>lepas </a:t>
            </a:r>
            <a:r>
              <a:rPr lang="en-US" smtClean="0"/>
              <a:t>bebas</a:t>
            </a:r>
          </a:p>
          <a:p>
            <a:r>
              <a:rPr lang="en-US" smtClean="0"/>
              <a:t>seturut </a:t>
            </a:r>
            <a:r>
              <a:rPr lang="en-US" smtClean="0"/>
              <a:t>kehendak </a:t>
            </a:r>
            <a:r>
              <a:rPr lang="en-US" smtClean="0"/>
              <a:t>Allah</a:t>
            </a:r>
          </a:p>
          <a:p>
            <a:pPr>
              <a:buNone/>
            </a:pPr>
            <a:r>
              <a:rPr lang="en-US" smtClean="0"/>
              <a:t>(Proklamasi Yesus </a:t>
            </a:r>
            <a:r>
              <a:rPr lang="en-US" smtClean="0"/>
              <a:t>di Nazareth)</a:t>
            </a:r>
          </a:p>
          <a:p>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Damai: Suasana untuk Bahagia</a:t>
            </a:r>
            <a:endParaRPr lang="en-US"/>
          </a:p>
        </p:txBody>
      </p:sp>
      <p:sp>
        <p:nvSpPr>
          <p:cNvPr id="3" name="Content Placeholder 2"/>
          <p:cNvSpPr>
            <a:spLocks noGrp="1"/>
          </p:cNvSpPr>
          <p:nvPr>
            <p:ph idx="1"/>
          </p:nvPr>
        </p:nvSpPr>
        <p:spPr>
          <a:xfrm>
            <a:off x="457200" y="1600200"/>
            <a:ext cx="8229600" cy="4724400"/>
          </a:xfrm>
        </p:spPr>
        <p:txBody>
          <a:bodyPr>
            <a:normAutofit/>
          </a:bodyPr>
          <a:lstStyle/>
          <a:p>
            <a:r>
              <a:rPr lang="en-US" smtClean="0"/>
              <a:t>Damai: relational (hubungan berbagai pihak, tak pernah sendirian dan menyendiri)</a:t>
            </a:r>
          </a:p>
          <a:p>
            <a:r>
              <a:rPr lang="en-US" smtClean="0"/>
              <a:t>Damai: kesempatan dan kemudahan untuk berbahagia (lihat Bahagia)</a:t>
            </a:r>
          </a:p>
          <a:p>
            <a:r>
              <a:rPr lang="en-US" smtClean="0"/>
              <a:t>Damai: tiada perang dan konflik</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Damai: Tiada Perang dan Konflik </a:t>
            </a:r>
            <a:endParaRPr lang="en-US"/>
          </a:p>
        </p:txBody>
      </p:sp>
      <p:sp>
        <p:nvSpPr>
          <p:cNvPr id="3" name="Content Placeholder 2"/>
          <p:cNvSpPr>
            <a:spLocks noGrp="1"/>
          </p:cNvSpPr>
          <p:nvPr>
            <p:ph idx="1"/>
          </p:nvPr>
        </p:nvSpPr>
        <p:spPr/>
        <p:txBody>
          <a:bodyPr>
            <a:normAutofit lnSpcReduction="10000"/>
          </a:bodyPr>
          <a:lstStyle/>
          <a:p>
            <a:r>
              <a:rPr lang="en-US" smtClean="0"/>
              <a:t>Damai: tiada </a:t>
            </a:r>
            <a:r>
              <a:rPr lang="en-US" smtClean="0"/>
              <a:t>perang </a:t>
            </a:r>
            <a:r>
              <a:rPr lang="en-US" smtClean="0"/>
              <a:t>(gencatan </a:t>
            </a:r>
            <a:r>
              <a:rPr lang="en-US" smtClean="0"/>
              <a:t>dan perlucutan senjata</a:t>
            </a:r>
            <a:r>
              <a:rPr lang="en-US" smtClean="0"/>
              <a:t>, </a:t>
            </a:r>
            <a:r>
              <a:rPr lang="en-US" smtClean="0"/>
              <a:t>perjanjian damai, </a:t>
            </a:r>
            <a:r>
              <a:rPr lang="en-US" smtClean="0"/>
              <a:t>pembukaan </a:t>
            </a:r>
            <a:r>
              <a:rPr lang="en-US" smtClean="0"/>
              <a:t>hubungan)</a:t>
            </a:r>
          </a:p>
          <a:p>
            <a:r>
              <a:rPr lang="en-US" smtClean="0"/>
              <a:t>Damai: mencegah dan mengatasi konflik</a:t>
            </a:r>
          </a:p>
          <a:p>
            <a:r>
              <a:rPr lang="en-US" smtClean="0"/>
              <a:t>Mencegah konflik: menerima keragaman </a:t>
            </a:r>
            <a:r>
              <a:rPr lang="en-US" smtClean="0"/>
              <a:t>dan </a:t>
            </a:r>
            <a:r>
              <a:rPr lang="en-US" smtClean="0"/>
              <a:t>mengembangkan kesamaan</a:t>
            </a:r>
            <a:endParaRPr lang="en-US" smtClean="0"/>
          </a:p>
          <a:p>
            <a:r>
              <a:rPr lang="en-US" smtClean="0"/>
              <a:t>Mengatasi konflik: membuat dan melaksanakan kesepakatan damai (dengan bantuan </a:t>
            </a:r>
            <a:r>
              <a:rPr lang="en-US" smtClean="0"/>
              <a:t>pihak </a:t>
            </a:r>
            <a:r>
              <a:rPr lang="en-US" smtClean="0"/>
              <a:t>ketiga dan pedoman bersama)</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Menata </a:t>
            </a:r>
            <a:r>
              <a:rPr lang="en-US" smtClean="0"/>
              <a:t>Tubuh Persaudaraan</a:t>
            </a:r>
            <a:endParaRPr lang="en-US"/>
          </a:p>
        </p:txBody>
      </p:sp>
      <p:sp>
        <p:nvSpPr>
          <p:cNvPr id="3" name="Content Placeholder 2"/>
          <p:cNvSpPr>
            <a:spLocks noGrp="1"/>
          </p:cNvSpPr>
          <p:nvPr>
            <p:ph idx="1"/>
          </p:nvPr>
        </p:nvSpPr>
        <p:spPr/>
        <p:txBody>
          <a:bodyPr>
            <a:normAutofit fontScale="92500" lnSpcReduction="20000"/>
          </a:bodyPr>
          <a:lstStyle/>
          <a:p>
            <a:pPr>
              <a:buNone/>
            </a:pPr>
            <a:r>
              <a:rPr lang="en-US" smtClean="0"/>
              <a:t>Petugas:</a:t>
            </a:r>
          </a:p>
          <a:p>
            <a:r>
              <a:rPr lang="en-US" smtClean="0"/>
              <a:t>Pemimpin (Animator, Pembuat Keputusan)</a:t>
            </a:r>
          </a:p>
          <a:p>
            <a:r>
              <a:rPr lang="en-US" smtClean="0"/>
              <a:t>Dewan (Pemberi Pertimbangan)</a:t>
            </a:r>
          </a:p>
          <a:p>
            <a:r>
              <a:rPr lang="en-US" smtClean="0"/>
              <a:t>Admonitor (Pengawas)</a:t>
            </a:r>
          </a:p>
          <a:p>
            <a:r>
              <a:rPr lang="en-US" smtClean="0"/>
              <a:t>Sekretaris (Komunikator)</a:t>
            </a:r>
          </a:p>
          <a:p>
            <a:r>
              <a:rPr lang="en-US" smtClean="0"/>
              <a:t>Bendahara (Pengurus Keuangan)</a:t>
            </a:r>
          </a:p>
          <a:p>
            <a:r>
              <a:rPr lang="en-US" smtClean="0"/>
              <a:t>Minister (Pengurus Rumah Tangga</a:t>
            </a:r>
            <a:r>
              <a:rPr lang="en-US" smtClean="0"/>
              <a:t>)</a:t>
            </a:r>
          </a:p>
          <a:p>
            <a:pPr>
              <a:buNone/>
            </a:pPr>
            <a:r>
              <a:rPr lang="en-US" smtClean="0"/>
              <a:t>Pedoman</a:t>
            </a:r>
          </a:p>
          <a:p>
            <a:r>
              <a:rPr lang="en-US" smtClean="0"/>
              <a:t>Kepemimpinan, komunikasi, keuangan, rumah tangga</a:t>
            </a:r>
          </a:p>
          <a:p>
            <a:pPr>
              <a:buNone/>
            </a:pPr>
            <a:endParaRPr lang="en-US" smtClean="0"/>
          </a:p>
          <a:p>
            <a:pPr>
              <a:buNone/>
            </a:pP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Konsolasi, Desolasi, Diskresi</a:t>
            </a:r>
            <a:endParaRPr lang="en-US"/>
          </a:p>
        </p:txBody>
      </p:sp>
      <p:graphicFrame>
        <p:nvGraphicFramePr>
          <p:cNvPr id="5" name="Content Placeholder 4"/>
          <p:cNvGraphicFramePr>
            <a:graphicFrameLocks noGrp="1"/>
          </p:cNvGraphicFramePr>
          <p:nvPr>
            <p:ph idx="1"/>
          </p:nvPr>
        </p:nvGraphicFramePr>
        <p:xfrm>
          <a:off x="457200" y="1600200"/>
          <a:ext cx="8229600" cy="3479800"/>
        </p:xfrm>
        <a:graphic>
          <a:graphicData uri="http://schemas.openxmlformats.org/drawingml/2006/table">
            <a:tbl>
              <a:tblPr firstRow="1" bandRow="1">
                <a:tableStyleId>{5C22544A-7EE6-4342-B048-85BDC9FD1C3A}</a:tableStyleId>
              </a:tblPr>
              <a:tblGrid>
                <a:gridCol w="2133600"/>
                <a:gridCol w="1447800"/>
                <a:gridCol w="1524000"/>
                <a:gridCol w="1676400"/>
                <a:gridCol w="1447800"/>
              </a:tblGrid>
              <a:tr h="370840">
                <a:tc>
                  <a:txBody>
                    <a:bodyPr/>
                    <a:lstStyle/>
                    <a:p>
                      <a:r>
                        <a:rPr lang="en-US" smtClean="0"/>
                        <a:t>Gerak Batin\Sumber</a:t>
                      </a:r>
                      <a:endParaRPr lang="en-US"/>
                    </a:p>
                  </a:txBody>
                  <a:tcPr/>
                </a:tc>
                <a:tc>
                  <a:txBody>
                    <a:bodyPr/>
                    <a:lstStyle/>
                    <a:p>
                      <a:r>
                        <a:rPr lang="en-US" smtClean="0"/>
                        <a:t>Pribadi</a:t>
                      </a:r>
                      <a:endParaRPr lang="en-US"/>
                    </a:p>
                  </a:txBody>
                  <a:tcPr/>
                </a:tc>
                <a:tc>
                  <a:txBody>
                    <a:bodyPr/>
                    <a:lstStyle/>
                    <a:p>
                      <a:r>
                        <a:rPr lang="en-US" smtClean="0"/>
                        <a:t>Komunitas</a:t>
                      </a:r>
                      <a:endParaRPr lang="en-US"/>
                    </a:p>
                  </a:txBody>
                  <a:tcPr/>
                </a:tc>
                <a:tc>
                  <a:txBody>
                    <a:bodyPr/>
                    <a:lstStyle/>
                    <a:p>
                      <a:r>
                        <a:rPr lang="en-US" smtClean="0"/>
                        <a:t>Pelayanan</a:t>
                      </a:r>
                      <a:endParaRPr lang="en-US"/>
                    </a:p>
                  </a:txBody>
                  <a:tcPr/>
                </a:tc>
                <a:tc>
                  <a:txBody>
                    <a:bodyPr/>
                    <a:lstStyle/>
                    <a:p>
                      <a:r>
                        <a:rPr lang="en-US" smtClean="0"/>
                        <a:t>Dunia</a:t>
                      </a:r>
                      <a:endParaRPr lang="en-US"/>
                    </a:p>
                  </a:txBody>
                  <a:tcPr/>
                </a:tc>
              </a:tr>
              <a:tr h="370840">
                <a:tc>
                  <a:txBody>
                    <a:bodyPr/>
                    <a:lstStyle/>
                    <a:p>
                      <a:r>
                        <a:rPr lang="en-US" smtClean="0"/>
                        <a:t>Konsolasi</a:t>
                      </a:r>
                    </a:p>
                    <a:p>
                      <a:endParaRPr lang="en-US" smtClean="0"/>
                    </a:p>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mtClean="0"/>
                        <a:t>Desolasi</a:t>
                      </a:r>
                    </a:p>
                    <a:p>
                      <a:endParaRPr lang="en-US" smtClean="0"/>
                    </a:p>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mtClean="0"/>
                        <a:t>Diskresi</a:t>
                      </a:r>
                    </a:p>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smtClean="0"/>
                        <a:t>Tak Teridentifikasi</a:t>
                      </a:r>
                    </a:p>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mtClean="0"/>
              <a:t>Penjadwalan</a:t>
            </a:r>
            <a:endParaRPr lang="en-US"/>
          </a:p>
        </p:txBody>
      </p:sp>
      <p:graphicFrame>
        <p:nvGraphicFramePr>
          <p:cNvPr id="5" name="Content Placeholder 4"/>
          <p:cNvGraphicFramePr>
            <a:graphicFrameLocks noGrp="1"/>
          </p:cNvGraphicFramePr>
          <p:nvPr>
            <p:ph idx="1"/>
          </p:nvPr>
        </p:nvGraphicFramePr>
        <p:xfrm>
          <a:off x="457200" y="1295400"/>
          <a:ext cx="8229600" cy="5394960"/>
        </p:xfrm>
        <a:graphic>
          <a:graphicData uri="http://schemas.openxmlformats.org/drawingml/2006/table">
            <a:tbl>
              <a:tblPr firstRow="1" bandRow="1">
                <a:tableStyleId>{5C22544A-7EE6-4342-B048-85BDC9FD1C3A}</a:tableStyleId>
              </a:tblPr>
              <a:tblGrid>
                <a:gridCol w="685800"/>
                <a:gridCol w="1295400"/>
                <a:gridCol w="1143000"/>
                <a:gridCol w="914400"/>
                <a:gridCol w="685800"/>
                <a:gridCol w="762000"/>
                <a:gridCol w="762000"/>
                <a:gridCol w="762000"/>
                <a:gridCol w="1219200"/>
              </a:tblGrid>
              <a:tr h="393046">
                <a:tc>
                  <a:txBody>
                    <a:bodyPr/>
                    <a:lstStyle/>
                    <a:p>
                      <a:endParaRPr lang="en-US"/>
                    </a:p>
                  </a:txBody>
                  <a:tcPr/>
                </a:tc>
                <a:tc>
                  <a:txBody>
                    <a:bodyPr/>
                    <a:lstStyle/>
                    <a:p>
                      <a:r>
                        <a:rPr lang="en-US" smtClean="0"/>
                        <a:t>Minggu</a:t>
                      </a:r>
                      <a:endParaRPr lang="en-US"/>
                    </a:p>
                  </a:txBody>
                  <a:tcPr/>
                </a:tc>
                <a:tc>
                  <a:txBody>
                    <a:bodyPr/>
                    <a:lstStyle/>
                    <a:p>
                      <a:r>
                        <a:rPr lang="en-US" smtClean="0"/>
                        <a:t>Senin</a:t>
                      </a:r>
                      <a:endParaRPr lang="en-US"/>
                    </a:p>
                  </a:txBody>
                  <a:tcPr/>
                </a:tc>
                <a:tc>
                  <a:txBody>
                    <a:bodyPr/>
                    <a:lstStyle/>
                    <a:p>
                      <a:r>
                        <a:rPr lang="en-US" smtClean="0"/>
                        <a:t>Selasa</a:t>
                      </a:r>
                      <a:endParaRPr lang="en-US"/>
                    </a:p>
                  </a:txBody>
                  <a:tcPr/>
                </a:tc>
                <a:tc>
                  <a:txBody>
                    <a:bodyPr/>
                    <a:lstStyle/>
                    <a:p>
                      <a:r>
                        <a:rPr lang="en-US" smtClean="0"/>
                        <a:t>Rabu</a:t>
                      </a:r>
                      <a:endParaRPr lang="en-US"/>
                    </a:p>
                  </a:txBody>
                  <a:tcPr/>
                </a:tc>
                <a:tc>
                  <a:txBody>
                    <a:bodyPr/>
                    <a:lstStyle/>
                    <a:p>
                      <a:r>
                        <a:rPr lang="en-US" smtClean="0"/>
                        <a:t>Kamis</a:t>
                      </a:r>
                      <a:endParaRPr lang="en-US"/>
                    </a:p>
                  </a:txBody>
                  <a:tcPr/>
                </a:tc>
                <a:tc>
                  <a:txBody>
                    <a:bodyPr/>
                    <a:lstStyle/>
                    <a:p>
                      <a:r>
                        <a:rPr lang="en-US" smtClean="0"/>
                        <a:t>Jumat</a:t>
                      </a:r>
                      <a:endParaRPr lang="en-US"/>
                    </a:p>
                  </a:txBody>
                  <a:tcPr/>
                </a:tc>
                <a:tc>
                  <a:txBody>
                    <a:bodyPr/>
                    <a:lstStyle/>
                    <a:p>
                      <a:r>
                        <a:rPr lang="en-US" smtClean="0"/>
                        <a:t>Sabtu</a:t>
                      </a:r>
                      <a:endParaRPr lang="en-US"/>
                    </a:p>
                  </a:txBody>
                  <a:tcPr/>
                </a:tc>
                <a:tc>
                  <a:txBody>
                    <a:bodyPr/>
                    <a:lstStyle/>
                    <a:p>
                      <a:r>
                        <a:rPr lang="en-US" smtClean="0"/>
                        <a:t>Minggu</a:t>
                      </a:r>
                      <a:endParaRPr lang="en-US"/>
                    </a:p>
                  </a:txBody>
                  <a:tcPr/>
                </a:tc>
              </a:tr>
              <a:tr h="678408">
                <a:tc>
                  <a:txBody>
                    <a:bodyPr/>
                    <a:lstStyle/>
                    <a:p>
                      <a:endParaRPr lang="en-US"/>
                    </a:p>
                  </a:txBody>
                  <a:tcPr/>
                </a:tc>
                <a:tc>
                  <a:txBody>
                    <a:bodyPr/>
                    <a:lstStyle/>
                    <a:p>
                      <a:endParaRPr lang="en-US"/>
                    </a:p>
                  </a:txBody>
                  <a:tcPr/>
                </a:tc>
                <a:tc>
                  <a:txBody>
                    <a:bodyPr/>
                    <a:lstStyle/>
                    <a:p>
                      <a:r>
                        <a:rPr lang="en-US" smtClean="0"/>
                        <a:t>0630</a:t>
                      </a:r>
                      <a:r>
                        <a:rPr lang="en-US" baseline="0" smtClean="0"/>
                        <a:t> </a:t>
                      </a:r>
                      <a:r>
                        <a:rPr lang="en-US" smtClean="0"/>
                        <a:t>Misa</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r>
                        <a:rPr lang="en-US" smtClean="0"/>
                        <a:t>0700</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endParaRPr lang="en-US"/>
                    </a:p>
                  </a:txBody>
                  <a:tcPr/>
                </a:tc>
                <a:tc>
                  <a:txBody>
                    <a:bodyPr/>
                    <a:lstStyle/>
                    <a:p>
                      <a:endParaRPr lang="en-US"/>
                    </a:p>
                  </a:txBody>
                  <a:tcPr/>
                </a:tc>
                <a:tc>
                  <a:txBody>
                    <a:bodyPr/>
                    <a:lstStyle/>
                    <a:p>
                      <a:r>
                        <a:rPr lang="en-US" smtClean="0"/>
                        <a:t>0800 LR</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r>
                        <a:rPr lang="en-US" smtClean="0"/>
                        <a:t>1000</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r>
                        <a:rPr lang="en-US" smtClean="0"/>
                        <a:t>1130</a:t>
                      </a:r>
                      <a:endParaRPr lang="en-US"/>
                    </a:p>
                  </a:txBody>
                  <a:tcPr/>
                </a:tc>
                <a:tc>
                  <a:txBody>
                    <a:bodyPr/>
                    <a:lstStyle/>
                    <a:p>
                      <a:endParaRPr lang="en-US"/>
                    </a:p>
                  </a:txBody>
                  <a:tcPr/>
                </a:tc>
                <a:tc>
                  <a:txBody>
                    <a:bodyPr/>
                    <a:lstStyle/>
                    <a:p>
                      <a:r>
                        <a:rPr lang="en-US" smtClean="0"/>
                        <a:t>1130</a:t>
                      </a:r>
                      <a:endParaRPr lang="en-US"/>
                    </a:p>
                  </a:txBody>
                  <a:tcPr/>
                </a:tc>
                <a:tc>
                  <a:txBody>
                    <a:bodyPr/>
                    <a:lstStyle/>
                    <a:p>
                      <a:r>
                        <a:rPr lang="en-US" smtClean="0"/>
                        <a:t>1130</a:t>
                      </a:r>
                      <a:endParaRPr lang="en-US"/>
                    </a:p>
                  </a:txBody>
                  <a:tcPr/>
                </a:tc>
                <a:tc>
                  <a:txBody>
                    <a:bodyPr/>
                    <a:lstStyle/>
                    <a:p>
                      <a:r>
                        <a:rPr lang="en-US" smtClean="0"/>
                        <a:t>1130</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r>
                        <a:rPr lang="en-US" smtClean="0"/>
                        <a:t>1130 Misa</a:t>
                      </a:r>
                      <a:endParaRPr lang="en-US"/>
                    </a:p>
                  </a:txBody>
                  <a:tcPr/>
                </a:tc>
              </a:tr>
              <a:tr h="393046">
                <a:tc>
                  <a:txBody>
                    <a:bodyPr/>
                    <a:lstStyle/>
                    <a:p>
                      <a:r>
                        <a:rPr lang="en-US" smtClean="0"/>
                        <a:t>1230</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r>
                        <a:rPr lang="en-US" smtClean="0"/>
                        <a:t>1600</a:t>
                      </a:r>
                      <a:endParaRPr lang="en-US"/>
                    </a:p>
                  </a:txBody>
                  <a:tcPr/>
                </a:tc>
                <a:tc>
                  <a:txBody>
                    <a:bodyPr/>
                    <a:lstStyle/>
                    <a:p>
                      <a:r>
                        <a:rPr lang="en-US" smtClean="0"/>
                        <a:t>Welcome</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r>
                        <a:rPr lang="en-US" smtClean="0"/>
                        <a:t>1815</a:t>
                      </a:r>
                      <a:endParaRPr lang="en-US"/>
                    </a:p>
                  </a:txBody>
                  <a:tcPr/>
                </a:tc>
                <a:tc>
                  <a:txBody>
                    <a:bodyPr/>
                    <a:lstStyle/>
                    <a:p>
                      <a:endParaRPr lang="en-US"/>
                    </a:p>
                  </a:txBody>
                  <a:tcPr/>
                </a:tc>
                <a:tc>
                  <a:txBody>
                    <a:bodyPr/>
                    <a:lstStyle/>
                    <a:p>
                      <a:endParaRPr lang="en-US"/>
                    </a:p>
                  </a:txBody>
                  <a:tcPr/>
                </a:tc>
                <a:tc>
                  <a:txBody>
                    <a:bodyPr/>
                    <a:lstStyle/>
                    <a:p>
                      <a:r>
                        <a:rPr lang="en-US" smtClean="0"/>
                        <a:t>Misa</a:t>
                      </a:r>
                      <a:endParaRPr lang="en-US"/>
                    </a:p>
                  </a:txBody>
                  <a:tcPr/>
                </a:tc>
                <a:tc>
                  <a:txBody>
                    <a:bodyPr/>
                    <a:lstStyle/>
                    <a:p>
                      <a:r>
                        <a:rPr lang="en-US" smtClean="0"/>
                        <a:t>Misa</a:t>
                      </a:r>
                      <a:endParaRPr lang="en-US"/>
                    </a:p>
                  </a:txBody>
                  <a:tcPr/>
                </a:tc>
                <a:tc>
                  <a:txBody>
                    <a:bodyPr/>
                    <a:lstStyle/>
                    <a:p>
                      <a:r>
                        <a:rPr lang="en-US" smtClean="0"/>
                        <a:t>Misa</a:t>
                      </a:r>
                      <a:endParaRPr lang="en-US"/>
                    </a:p>
                  </a:txBody>
                  <a:tcPr/>
                </a:tc>
                <a:tc>
                  <a:txBody>
                    <a:bodyPr/>
                    <a:lstStyle/>
                    <a:p>
                      <a:r>
                        <a:rPr lang="en-US" smtClean="0"/>
                        <a:t>Misa</a:t>
                      </a:r>
                      <a:endParaRPr lang="en-US"/>
                    </a:p>
                  </a:txBody>
                  <a:tcPr/>
                </a:tc>
                <a:tc>
                  <a:txBody>
                    <a:bodyPr/>
                    <a:lstStyle/>
                    <a:p>
                      <a:r>
                        <a:rPr lang="en-US" smtClean="0"/>
                        <a:t>Misa</a:t>
                      </a:r>
                      <a:endParaRPr lang="en-US"/>
                    </a:p>
                  </a:txBody>
                  <a:tcPr/>
                </a:tc>
                <a:tc>
                  <a:txBody>
                    <a:bodyPr/>
                    <a:lstStyle/>
                    <a:p>
                      <a:endParaRPr lang="en-US"/>
                    </a:p>
                  </a:txBody>
                  <a:tcPr/>
                </a:tc>
              </a:tr>
              <a:tr h="393046">
                <a:tc>
                  <a:txBody>
                    <a:bodyPr/>
                    <a:lstStyle/>
                    <a:p>
                      <a:r>
                        <a:rPr lang="en-US" smtClean="0"/>
                        <a:t>1900</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93046">
                <a:tc>
                  <a:txBody>
                    <a:bodyPr/>
                    <a:lstStyle/>
                    <a:p>
                      <a:endParaRPr lang="en-US"/>
                    </a:p>
                  </a:txBody>
                  <a:tcPr/>
                </a:tc>
                <a:tc>
                  <a:txBody>
                    <a:bodyPr/>
                    <a:lstStyle/>
                    <a:p>
                      <a:r>
                        <a:rPr lang="en-US" smtClean="0"/>
                        <a:t>LR/Examen</a:t>
                      </a:r>
                      <a:endParaRPr lang="en-US"/>
                    </a:p>
                  </a:txBody>
                  <a:tcPr/>
                </a:tc>
                <a:tc>
                  <a:txBody>
                    <a:bodyPr/>
                    <a:lstStyle/>
                    <a:p>
                      <a:endParaRPr lang="en-US"/>
                    </a:p>
                  </a:txBody>
                  <a:tcPr/>
                </a:tc>
                <a:tc>
                  <a:txBody>
                    <a:bodyPr/>
                    <a:lstStyle/>
                    <a:p>
                      <a:r>
                        <a:rPr lang="en-US" smtClean="0"/>
                        <a:t>LR/E</a:t>
                      </a:r>
                      <a:endParaRPr lang="en-US"/>
                    </a:p>
                  </a:txBody>
                  <a:tcPr/>
                </a:tc>
                <a:tc>
                  <a:txBody>
                    <a:bodyPr/>
                    <a:lstStyle/>
                    <a:p>
                      <a:r>
                        <a:rPr lang="en-US" smtClean="0"/>
                        <a:t>LR/E</a:t>
                      </a:r>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Latihan Rohani</a:t>
            </a:r>
            <a:endParaRPr lang="en-US"/>
          </a:p>
        </p:txBody>
      </p:sp>
      <p:sp>
        <p:nvSpPr>
          <p:cNvPr id="3" name="Content Placeholder 2"/>
          <p:cNvSpPr>
            <a:spLocks noGrp="1"/>
          </p:cNvSpPr>
          <p:nvPr>
            <p:ph idx="1"/>
          </p:nvPr>
        </p:nvSpPr>
        <p:spPr/>
        <p:txBody>
          <a:bodyPr/>
          <a:lstStyle/>
          <a:p>
            <a:r>
              <a:rPr lang="en-US"/>
              <a:t>Latihan rohani adalah “setiap cara memeriksa hati, meditasi, kontemplasi, doa lisan dan batin dan segala kegiatan rohani lainnya”; “setiap cara mempersiapkan jiwa dan menyediakan hati untuk melepaskan diri dari segala rasa lekat tak teratur, dan selepas dari itu, lalu mencari dan menemukan kehendak Allah dalam hidup nyata untuk keselamatan jiwa-jiwa’. (LR 1)</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Hari Pertama Triduum</a:t>
            </a:r>
            <a:endParaRPr lang="en-US"/>
          </a:p>
        </p:txBody>
      </p:sp>
      <p:sp>
        <p:nvSpPr>
          <p:cNvPr id="3" name="Content Placeholder 2"/>
          <p:cNvSpPr>
            <a:spLocks noGrp="1"/>
          </p:cNvSpPr>
          <p:nvPr>
            <p:ph idx="1"/>
          </p:nvPr>
        </p:nvSpPr>
        <p:spPr/>
        <p:txBody>
          <a:bodyPr>
            <a:normAutofit fontScale="85000" lnSpcReduction="20000"/>
          </a:bodyPr>
          <a:lstStyle/>
          <a:p>
            <a:r>
              <a:rPr lang="en-US"/>
              <a:t>Hidup adalah Kasih Allah</a:t>
            </a:r>
          </a:p>
          <a:p>
            <a:r>
              <a:rPr lang="en-US"/>
              <a:t>Rahmat yang dimohon: Mohon agar aku </a:t>
            </a:r>
            <a:r>
              <a:rPr lang="en-US" smtClean="0"/>
              <a:t>boleh mencecap kembali segala </a:t>
            </a:r>
            <a:r>
              <a:rPr lang="en-US"/>
              <a:t>rahmat dan kasih Allah dalam </a:t>
            </a:r>
            <a:r>
              <a:rPr lang="en-US" smtClean="0"/>
              <a:t>hidupku</a:t>
            </a:r>
          </a:p>
          <a:p>
            <a:endParaRPr lang="en-US"/>
          </a:p>
          <a:p>
            <a:r>
              <a:rPr lang="en-US" smtClean="0"/>
              <a:t>Acuan Kitab Suci:</a:t>
            </a:r>
          </a:p>
          <a:p>
            <a:pPr>
              <a:buNone/>
            </a:pPr>
            <a:r>
              <a:rPr lang="en-US" smtClean="0"/>
              <a:t>1. Kisah </a:t>
            </a:r>
            <a:r>
              <a:rPr lang="en-US"/>
              <a:t>Penciptaan: Kej 1:1-2:1</a:t>
            </a:r>
          </a:p>
          <a:p>
            <a:pPr>
              <a:buNone/>
            </a:pPr>
            <a:r>
              <a:rPr lang="en-US" smtClean="0"/>
              <a:t>2. Martabat </a:t>
            </a:r>
            <a:r>
              <a:rPr lang="en-US"/>
              <a:t>Luhur Manusia: Mz </a:t>
            </a:r>
            <a:r>
              <a:rPr lang="en-US" smtClean="0"/>
              <a:t>8</a:t>
            </a:r>
          </a:p>
          <a:p>
            <a:pPr>
              <a:buNone/>
            </a:pPr>
            <a:r>
              <a:rPr lang="en-US" smtClean="0"/>
              <a:t>3. Kisah </a:t>
            </a:r>
            <a:r>
              <a:rPr lang="en-US"/>
              <a:t>Yusuf: Kej 45</a:t>
            </a:r>
          </a:p>
          <a:p>
            <a:pPr>
              <a:buNone/>
            </a:pPr>
            <a:r>
              <a:rPr lang="en-US" smtClean="0"/>
              <a:t>4. Bapa </a:t>
            </a:r>
            <a:r>
              <a:rPr lang="en-US"/>
              <a:t>yang Maha Bela Kasih: Lk 15:11-32</a:t>
            </a:r>
          </a:p>
          <a:p>
            <a:pPr>
              <a:buNone/>
            </a:pPr>
            <a:r>
              <a:rPr lang="en-US"/>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Hari Pertama Triduum</a:t>
            </a:r>
            <a:endParaRPr lang="en-US"/>
          </a:p>
        </p:txBody>
      </p:sp>
      <p:sp>
        <p:nvSpPr>
          <p:cNvPr id="3" name="Content Placeholder 2"/>
          <p:cNvSpPr>
            <a:spLocks noGrp="1"/>
          </p:cNvSpPr>
          <p:nvPr>
            <p:ph idx="1"/>
          </p:nvPr>
        </p:nvSpPr>
        <p:spPr>
          <a:xfrm>
            <a:off x="457200" y="1371600"/>
            <a:ext cx="8229600" cy="4754563"/>
          </a:xfrm>
        </p:spPr>
        <p:txBody>
          <a:bodyPr>
            <a:normAutofit fontScale="85000" lnSpcReduction="20000"/>
          </a:bodyPr>
          <a:lstStyle/>
          <a:p>
            <a:r>
              <a:rPr lang="en-US" smtClean="0"/>
              <a:t>Percakapan Persaudaraan: Sejarah rahmat dalam hidupku (sebelum bergabung dengan CSA): rahmat yang kusyukuri dan rahmat yang masih perlu kutanggapi/kuolah.</a:t>
            </a:r>
          </a:p>
          <a:p>
            <a:pPr>
              <a:buNone/>
            </a:pPr>
            <a:r>
              <a:rPr lang="en-US" smtClean="0"/>
              <a:t> </a:t>
            </a:r>
          </a:p>
          <a:p>
            <a:r>
              <a:rPr lang="en-US" smtClean="0"/>
              <a:t>Catatan:</a:t>
            </a:r>
          </a:p>
          <a:p>
            <a:pPr>
              <a:buNone/>
            </a:pPr>
            <a:r>
              <a:rPr lang="en-US" smtClean="0"/>
              <a:t>1. Pengulangan untuk pendalaman dan pembulatan</a:t>
            </a:r>
          </a:p>
          <a:p>
            <a:pPr>
              <a:buNone/>
            </a:pPr>
            <a:r>
              <a:rPr lang="en-US" smtClean="0"/>
              <a:t>2. Eksamen setengah hari untuk mengalami kembali penghiburan, kesepian, dan daya/arah kehendak</a:t>
            </a:r>
          </a:p>
          <a:p>
            <a:pPr>
              <a:buNone/>
            </a:pPr>
            <a:r>
              <a:rPr lang="en-US" smtClean="0"/>
              <a:t>3. </a:t>
            </a:r>
            <a:r>
              <a:rPr lang="en-US" i="1" smtClean="0"/>
              <a:t>Tantum Quantum</a:t>
            </a:r>
            <a:r>
              <a:rPr lang="en-US" smtClean="0"/>
              <a:t>: cara untuk mencapai tujuan (silentium, makan-minum, mati raga, puasa, tidur, olah raga)</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Doa malam</a:t>
            </a:r>
            <a:endParaRPr lang="en-US"/>
          </a:p>
        </p:txBody>
      </p:sp>
      <p:sp>
        <p:nvSpPr>
          <p:cNvPr id="3" name="Content Placeholder 2"/>
          <p:cNvSpPr>
            <a:spLocks noGrp="1"/>
          </p:cNvSpPr>
          <p:nvPr>
            <p:ph idx="1"/>
          </p:nvPr>
        </p:nvSpPr>
        <p:spPr/>
        <p:txBody>
          <a:bodyPr/>
          <a:lstStyle/>
          <a:p>
            <a:r>
              <a:rPr lang="en-US" smtClean="0"/>
              <a:t>Tuhan, aku bersyukur atas …</a:t>
            </a:r>
          </a:p>
          <a:p>
            <a:r>
              <a:rPr lang="en-US" smtClean="0"/>
              <a:t>Tuhan, kasihanilah aku yang …</a:t>
            </a:r>
          </a:p>
          <a:p>
            <a:r>
              <a:rPr lang="en-US" smtClean="0"/>
              <a:t>Tuhan, aku berharap bahwa …</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991</TotalTime>
  <Words>1382</Words>
  <Application>Microsoft Office PowerPoint</Application>
  <PresentationFormat>On-screen Show (4:3)</PresentationFormat>
  <Paragraphs>279</Paragraphs>
  <Slides>35</Slides>
  <Notes>1</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Latihan Rohani &amp; Loka Karya Bruder-bruder CSA “Semangat Persaudaraan Kasih &amp; Damai”</vt:lpstr>
      <vt:lpstr>Rahmat Permohonan</vt:lpstr>
      <vt:lpstr>Semakin Menjadi Saudara</vt:lpstr>
      <vt:lpstr>Konsolasi, Desolasi, Diskresi</vt:lpstr>
      <vt:lpstr>Penjadwalan</vt:lpstr>
      <vt:lpstr>Latihan Rohani</vt:lpstr>
      <vt:lpstr>Hari Pertama Triduum</vt:lpstr>
      <vt:lpstr>Hari Pertama Triduum</vt:lpstr>
      <vt:lpstr>Doa malam</vt:lpstr>
      <vt:lpstr>Catatan Tambahan</vt:lpstr>
      <vt:lpstr>Catatan Tambahan</vt:lpstr>
      <vt:lpstr>Hari Kedua Triduum</vt:lpstr>
      <vt:lpstr>Hari Kedua Triduum</vt:lpstr>
      <vt:lpstr>Hari Ketiga Triduum</vt:lpstr>
      <vt:lpstr>Hari Ketiga Triduum</vt:lpstr>
      <vt:lpstr>Pasca Triduum</vt:lpstr>
      <vt:lpstr>Persaudaraan Kasih dan Damai</vt:lpstr>
      <vt:lpstr>Berjalan bersama Luigi</vt:lpstr>
      <vt:lpstr>Persaudaraan Kasih dan Damai</vt:lpstr>
      <vt:lpstr>Persaudaraan Religius</vt:lpstr>
      <vt:lpstr>Persaudaraan Religius</vt:lpstr>
      <vt:lpstr>Persaudaraan Kasih &amp; Damai</vt:lpstr>
      <vt:lpstr>Latihan Persaudaraan</vt:lpstr>
      <vt:lpstr>Perbuatan Persaudaraan: Sharing </vt:lpstr>
      <vt:lpstr>Kemajuan Berbagi</vt:lpstr>
      <vt:lpstr>Komunikasi Bahan Pembagian</vt:lpstr>
      <vt:lpstr>Ancaman thdp Proses Bersaudara</vt:lpstr>
      <vt:lpstr>Berbagi Perasaan </vt:lpstr>
      <vt:lpstr>Mencerdaskan perasaan</vt:lpstr>
      <vt:lpstr>Mengembangkan  Komunikasi Persaudaraan</vt:lpstr>
      <vt:lpstr>Kasih: Mencintai dan Memberi</vt:lpstr>
      <vt:lpstr>Bahagia</vt:lpstr>
      <vt:lpstr>Damai: Suasana untuk Bahagia</vt:lpstr>
      <vt:lpstr>Damai: Tiada Perang dan Konflik </vt:lpstr>
      <vt:lpstr>Menata Tubuh Persaudaraan</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Latihan Rohani &amp; Loka Karya Bruder-bruder CSA</dc:title>
  <dc:creator>Priyono Marwan SJ </dc:creator>
  <cp:lastModifiedBy>Priyono Marwan SJ </cp:lastModifiedBy>
  <cp:revision>42</cp:revision>
  <dcterms:created xsi:type="dcterms:W3CDTF">2013-07-07T08:14:25Z</dcterms:created>
  <dcterms:modified xsi:type="dcterms:W3CDTF">2013-07-12T21:15:11Z</dcterms:modified>
</cp:coreProperties>
</file>